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3" r:id="rId4"/>
    <p:sldId id="258" r:id="rId5"/>
    <p:sldId id="271" r:id="rId6"/>
    <p:sldId id="265" r:id="rId7"/>
    <p:sldId id="259" r:id="rId8"/>
    <p:sldId id="268" r:id="rId9"/>
    <p:sldId id="266" r:id="rId10"/>
    <p:sldId id="269" r:id="rId11"/>
    <p:sldId id="267" r:id="rId12"/>
    <p:sldId id="270" r:id="rId13"/>
    <p:sldId id="272" r:id="rId14"/>
    <p:sldId id="260" r:id="rId15"/>
    <p:sldId id="261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BAE5"/>
    <a:srgbClr val="DBF4FD"/>
    <a:srgbClr val="031469"/>
    <a:srgbClr val="4E5B96"/>
    <a:srgbClr val="A7AF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0"/>
    <p:restoredTop sz="94733"/>
  </p:normalViewPr>
  <p:slideViewPr>
    <p:cSldViewPr snapToGrid="0" snapToObjects="1">
      <p:cViewPr varScale="1">
        <p:scale>
          <a:sx n="117" d="100"/>
          <a:sy n="117" d="100"/>
        </p:scale>
        <p:origin x="3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165655-35E0-C94B-8888-7557C9E09716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E55F4C-A782-9F41-9B73-2DEBCE7DE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356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E55F4C-A782-9F41-9B73-2DEBCE7DE3C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61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FBB2E99-E16D-1D49-A7C6-28163BF0F182}"/>
              </a:ext>
            </a:extLst>
          </p:cNvPr>
          <p:cNvSpPr/>
          <p:nvPr userDrawn="1"/>
        </p:nvSpPr>
        <p:spPr>
          <a:xfrm>
            <a:off x="0" y="-22796"/>
            <a:ext cx="12192000" cy="6930583"/>
          </a:xfrm>
          <a:prstGeom prst="rect">
            <a:avLst/>
          </a:prstGeom>
          <a:solidFill>
            <a:srgbClr val="031469"/>
          </a:solidFill>
          <a:ln>
            <a:solidFill>
              <a:srgbClr val="FFD2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DBB18F39-92EE-C340-B847-3075A1383D49}"/>
              </a:ext>
            </a:extLst>
          </p:cNvPr>
          <p:cNvSpPr/>
          <p:nvPr userDrawn="1"/>
        </p:nvSpPr>
        <p:spPr>
          <a:xfrm rot="5400000">
            <a:off x="2667000" y="-2689796"/>
            <a:ext cx="6858000" cy="12192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2C785E50-FACC-824C-AD50-091E1DB2B81C}"/>
              </a:ext>
            </a:extLst>
          </p:cNvPr>
          <p:cNvSpPr/>
          <p:nvPr userDrawn="1"/>
        </p:nvSpPr>
        <p:spPr>
          <a:xfrm rot="14437293">
            <a:off x="-3013293" y="1731214"/>
            <a:ext cx="6013891" cy="3354503"/>
          </a:xfrm>
          <a:prstGeom prst="rtTriangle">
            <a:avLst/>
          </a:prstGeom>
          <a:solidFill>
            <a:srgbClr val="4E5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picture containing object, clock, meter&#10;&#10;Description automatically generated">
            <a:extLst>
              <a:ext uri="{FF2B5EF4-FFF2-40B4-BE49-F238E27FC236}">
                <a16:creationId xmlns:a16="http://schemas.microsoft.com/office/drawing/2014/main" id="{0139DDFE-33BB-E44F-AEBA-D6C81A3500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92440" y="915580"/>
            <a:ext cx="5090017" cy="1164383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177ADD5F-23ED-0C4B-81C3-E579A4841D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80" t="10764" r="52877" b="27279"/>
          <a:stretch/>
        </p:blipFill>
        <p:spPr>
          <a:xfrm>
            <a:off x="1116262" y="956631"/>
            <a:ext cx="2331061" cy="10822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417D3A-E2D9-7149-B736-BACF6FD5B4BA}"/>
              </a:ext>
            </a:extLst>
          </p:cNvPr>
          <p:cNvSpPr txBox="1"/>
          <p:nvPr userDrawn="1"/>
        </p:nvSpPr>
        <p:spPr>
          <a:xfrm>
            <a:off x="3509898" y="1143828"/>
            <a:ext cx="701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559301-8B50-484C-B79B-AE7A271D1388}"/>
              </a:ext>
            </a:extLst>
          </p:cNvPr>
          <p:cNvSpPr/>
          <p:nvPr userDrawn="1"/>
        </p:nvSpPr>
        <p:spPr>
          <a:xfrm>
            <a:off x="8079288" y="5761974"/>
            <a:ext cx="3677605" cy="814528"/>
          </a:xfrm>
          <a:prstGeom prst="rect">
            <a:avLst/>
          </a:prstGeom>
          <a:solidFill>
            <a:srgbClr val="06B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venir Book" panose="02000503020000020003" pitchFamily="2" charset="0"/>
              </a:rPr>
              <a:t>Midpoint Deliverable</a:t>
            </a:r>
          </a:p>
        </p:txBody>
      </p:sp>
    </p:spTree>
    <p:extLst>
      <p:ext uri="{BB962C8B-B14F-4D97-AF65-F5344CB8AC3E}">
        <p14:creationId xmlns:p14="http://schemas.microsoft.com/office/powerpoint/2010/main" val="483960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09FC86-4A00-F54A-BA69-DC035D19E590}"/>
              </a:ext>
            </a:extLst>
          </p:cNvPr>
          <p:cNvSpPr/>
          <p:nvPr userDrawn="1"/>
        </p:nvSpPr>
        <p:spPr>
          <a:xfrm>
            <a:off x="1409630" y="6450678"/>
            <a:ext cx="1695797" cy="74814"/>
          </a:xfrm>
          <a:prstGeom prst="rect">
            <a:avLst/>
          </a:prstGeom>
          <a:solidFill>
            <a:srgbClr val="031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Avenir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324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hodolo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97C232-F11B-2E4B-A6AE-A0EB6B71AA4A}"/>
              </a:ext>
            </a:extLst>
          </p:cNvPr>
          <p:cNvSpPr/>
          <p:nvPr userDrawn="1"/>
        </p:nvSpPr>
        <p:spPr>
          <a:xfrm>
            <a:off x="3873784" y="6456312"/>
            <a:ext cx="1695798" cy="74814"/>
          </a:xfrm>
          <a:prstGeom prst="rect">
            <a:avLst/>
          </a:prstGeom>
          <a:solidFill>
            <a:srgbClr val="031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Avenir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101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D77CD5-9D32-CE4B-AB8E-8AAB725AD060}"/>
              </a:ext>
            </a:extLst>
          </p:cNvPr>
          <p:cNvSpPr/>
          <p:nvPr userDrawn="1"/>
        </p:nvSpPr>
        <p:spPr>
          <a:xfrm>
            <a:off x="6480178" y="6451062"/>
            <a:ext cx="1695797" cy="74814"/>
          </a:xfrm>
          <a:prstGeom prst="rect">
            <a:avLst/>
          </a:prstGeom>
          <a:solidFill>
            <a:srgbClr val="031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Avenir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603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A72040-69BA-114B-A8D3-2805E4C31093}"/>
              </a:ext>
            </a:extLst>
          </p:cNvPr>
          <p:cNvSpPr/>
          <p:nvPr userDrawn="1"/>
        </p:nvSpPr>
        <p:spPr>
          <a:xfrm>
            <a:off x="9086574" y="6456312"/>
            <a:ext cx="1695797" cy="74814"/>
          </a:xfrm>
          <a:prstGeom prst="rect">
            <a:avLst/>
          </a:prstGeom>
          <a:solidFill>
            <a:srgbClr val="031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Avenir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025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A02DFD-99AB-E04A-9DB0-D523B5A790AF}"/>
              </a:ext>
            </a:extLst>
          </p:cNvPr>
          <p:cNvSpPr/>
          <p:nvPr userDrawn="1"/>
        </p:nvSpPr>
        <p:spPr>
          <a:xfrm>
            <a:off x="0" y="-21977"/>
            <a:ext cx="12192000" cy="6886133"/>
          </a:xfrm>
          <a:prstGeom prst="rect">
            <a:avLst/>
          </a:prstGeom>
          <a:solidFill>
            <a:srgbClr val="031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01218694-169D-4B44-B320-3EC9F4390367}"/>
              </a:ext>
            </a:extLst>
          </p:cNvPr>
          <p:cNvSpPr/>
          <p:nvPr userDrawn="1"/>
        </p:nvSpPr>
        <p:spPr>
          <a:xfrm rot="5400000">
            <a:off x="2667000" y="-2689796"/>
            <a:ext cx="6858000" cy="12192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0998EC-6B53-D44D-906B-CAF5D64B0090}"/>
              </a:ext>
            </a:extLst>
          </p:cNvPr>
          <p:cNvSpPr/>
          <p:nvPr userDrawn="1"/>
        </p:nvSpPr>
        <p:spPr>
          <a:xfrm>
            <a:off x="2602526" y="2240277"/>
            <a:ext cx="2241452" cy="2349305"/>
          </a:xfrm>
          <a:prstGeom prst="rect">
            <a:avLst/>
          </a:prstGeom>
          <a:solidFill>
            <a:srgbClr val="06B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>
                <a:latin typeface="Avenir Book" panose="02000503020000020003" pitchFamily="2" charset="0"/>
              </a:rPr>
              <a:t>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33BBC2-C465-E741-8026-135D5E168FB4}"/>
              </a:ext>
            </a:extLst>
          </p:cNvPr>
          <p:cNvSpPr/>
          <p:nvPr userDrawn="1"/>
        </p:nvSpPr>
        <p:spPr>
          <a:xfrm>
            <a:off x="5065541" y="2240277"/>
            <a:ext cx="2241452" cy="2349305"/>
          </a:xfrm>
          <a:prstGeom prst="rect">
            <a:avLst/>
          </a:prstGeom>
          <a:solidFill>
            <a:srgbClr val="06B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>
                <a:latin typeface="Avenir Book" panose="02000503020000020003" pitchFamily="2" charset="0"/>
              </a:rPr>
              <a:t>&amp;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CB83EE-E3EE-1B42-A832-157C1B9D6198}"/>
              </a:ext>
            </a:extLst>
          </p:cNvPr>
          <p:cNvSpPr/>
          <p:nvPr userDrawn="1"/>
        </p:nvSpPr>
        <p:spPr>
          <a:xfrm>
            <a:off x="7528556" y="2240277"/>
            <a:ext cx="2241452" cy="2349305"/>
          </a:xfrm>
          <a:prstGeom prst="rect">
            <a:avLst/>
          </a:prstGeom>
          <a:solidFill>
            <a:srgbClr val="06B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>
                <a:latin typeface="Avenir Book" panose="02000503020000020003" pitchFamily="2" charset="0"/>
              </a:rPr>
              <a:t>A</a:t>
            </a:r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F7A4379E-6760-BE47-8E0C-B27052B3D327}"/>
              </a:ext>
            </a:extLst>
          </p:cNvPr>
          <p:cNvSpPr/>
          <p:nvPr userDrawn="1"/>
        </p:nvSpPr>
        <p:spPr>
          <a:xfrm rot="14437293">
            <a:off x="-3022171" y="1731214"/>
            <a:ext cx="6013891" cy="3354503"/>
          </a:xfrm>
          <a:prstGeom prst="rtTriangle">
            <a:avLst/>
          </a:prstGeom>
          <a:solidFill>
            <a:srgbClr val="4E5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191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641E5BA-0868-724C-AB7D-5C0657AB070D}"/>
              </a:ext>
            </a:extLst>
          </p:cNvPr>
          <p:cNvSpPr/>
          <p:nvPr userDrawn="1"/>
        </p:nvSpPr>
        <p:spPr>
          <a:xfrm>
            <a:off x="0" y="5602778"/>
            <a:ext cx="12192000" cy="12552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6A8A588-0BFC-3040-A519-B96CD918B086}"/>
              </a:ext>
            </a:extLst>
          </p:cNvPr>
          <p:cNvGrpSpPr/>
          <p:nvPr userDrawn="1"/>
        </p:nvGrpSpPr>
        <p:grpSpPr>
          <a:xfrm>
            <a:off x="5248102" y="6445044"/>
            <a:ext cx="1695797" cy="351813"/>
            <a:chOff x="814647" y="6450677"/>
            <a:chExt cx="1271848" cy="35181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F00BD25-E4D4-1443-842C-E00F8017E8B3}"/>
                </a:ext>
              </a:extLst>
            </p:cNvPr>
            <p:cNvSpPr/>
            <p:nvPr userDrawn="1"/>
          </p:nvSpPr>
          <p:spPr>
            <a:xfrm>
              <a:off x="814647" y="6450677"/>
              <a:ext cx="1271848" cy="74814"/>
            </a:xfrm>
            <a:prstGeom prst="rect">
              <a:avLst/>
            </a:prstGeom>
            <a:solidFill>
              <a:srgbClr val="031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Avenir" pitchFamily="50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DE3079-C707-0D4C-AAD4-C1355FA27BDE}"/>
                </a:ext>
              </a:extLst>
            </p:cNvPr>
            <p:cNvSpPr txBox="1"/>
            <p:nvPr userDrawn="1"/>
          </p:nvSpPr>
          <p:spPr>
            <a:xfrm>
              <a:off x="814647" y="6525491"/>
              <a:ext cx="12718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venir" pitchFamily="50" charset="0"/>
                </a:rPr>
                <a:t>Appendix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70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2C353C-0D8D-D446-AEA9-9F1FD8CDF056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-5177974" y="1585454"/>
            <a:ext cx="5080000" cy="3175000"/>
          </a:xfrm>
          <a:prstGeom prst="rect">
            <a:avLst/>
          </a:prstGeom>
        </p:spPr>
      </p:pic>
      <p:pic>
        <p:nvPicPr>
          <p:cNvPr id="35" name="Picture 34" descr="A picture containing object, clock, meter&#10;&#10;Description automatically generated">
            <a:extLst>
              <a:ext uri="{FF2B5EF4-FFF2-40B4-BE49-F238E27FC236}">
                <a16:creationId xmlns:a16="http://schemas.microsoft.com/office/drawing/2014/main" id="{A135A9A3-BDD8-BA4F-9233-395929D2A1B1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138653" y="152265"/>
            <a:ext cx="1943100" cy="444500"/>
          </a:xfrm>
          <a:prstGeom prst="rect">
            <a:avLst/>
          </a:prstGeom>
        </p:spPr>
      </p:pic>
      <p:pic>
        <p:nvPicPr>
          <p:cNvPr id="37" name="Picture 36" descr="A close up of a sign&#10;&#10;Description automatically generated">
            <a:extLst>
              <a:ext uri="{FF2B5EF4-FFF2-40B4-BE49-F238E27FC236}">
                <a16:creationId xmlns:a16="http://schemas.microsoft.com/office/drawing/2014/main" id="{6C34D05F-6DC0-8F46-99D8-55F03A7746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/>
          <a:srcRect l="1680" t="10764" r="52877" b="27279"/>
          <a:stretch/>
        </p:blipFill>
        <p:spPr>
          <a:xfrm>
            <a:off x="9109458" y="116810"/>
            <a:ext cx="1029195" cy="477841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F6958E3-A548-7C46-9A19-D94B64ADAAE8}"/>
              </a:ext>
            </a:extLst>
          </p:cNvPr>
          <p:cNvSpPr/>
          <p:nvPr userDrawn="1"/>
        </p:nvSpPr>
        <p:spPr>
          <a:xfrm>
            <a:off x="0" y="728743"/>
            <a:ext cx="12192000" cy="385679"/>
          </a:xfrm>
          <a:prstGeom prst="rect">
            <a:avLst/>
          </a:prstGeom>
          <a:solidFill>
            <a:srgbClr val="031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748D438-0448-4F49-AA3D-95ED6E8B6F0B}"/>
              </a:ext>
            </a:extLst>
          </p:cNvPr>
          <p:cNvGrpSpPr/>
          <p:nvPr userDrawn="1"/>
        </p:nvGrpSpPr>
        <p:grpSpPr>
          <a:xfrm>
            <a:off x="1409630" y="6450678"/>
            <a:ext cx="1695797" cy="351813"/>
            <a:chOff x="814647" y="6450677"/>
            <a:chExt cx="1271848" cy="351813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4FF3E9B-BA47-F54E-A272-206BDEF5184C}"/>
                </a:ext>
              </a:extLst>
            </p:cNvPr>
            <p:cNvSpPr/>
            <p:nvPr userDrawn="1"/>
          </p:nvSpPr>
          <p:spPr>
            <a:xfrm>
              <a:off x="814647" y="6450677"/>
              <a:ext cx="1271848" cy="74814"/>
            </a:xfrm>
            <a:prstGeom prst="rect">
              <a:avLst/>
            </a:prstGeom>
            <a:solidFill>
              <a:srgbClr val="DBF4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Avenir" pitchFamily="50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9A67AF-A77A-B641-BC8C-555E9C483AFC}"/>
                </a:ext>
              </a:extLst>
            </p:cNvPr>
            <p:cNvSpPr txBox="1"/>
            <p:nvPr userDrawn="1"/>
          </p:nvSpPr>
          <p:spPr>
            <a:xfrm>
              <a:off x="814647" y="6525491"/>
              <a:ext cx="12718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venir" pitchFamily="50" charset="0"/>
                </a:rPr>
                <a:t>Overview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8D263C5-DD43-834C-9014-DBC17A2F3E58}"/>
              </a:ext>
            </a:extLst>
          </p:cNvPr>
          <p:cNvGrpSpPr/>
          <p:nvPr userDrawn="1"/>
        </p:nvGrpSpPr>
        <p:grpSpPr>
          <a:xfrm>
            <a:off x="3873783" y="6456312"/>
            <a:ext cx="1695799" cy="346179"/>
            <a:chOff x="2895599" y="6450677"/>
            <a:chExt cx="1271849" cy="34617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B917D2D-B42F-2F48-9D19-4058252E16B2}"/>
                </a:ext>
              </a:extLst>
            </p:cNvPr>
            <p:cNvSpPr/>
            <p:nvPr userDrawn="1"/>
          </p:nvSpPr>
          <p:spPr>
            <a:xfrm>
              <a:off x="2895600" y="6450677"/>
              <a:ext cx="1271848" cy="74814"/>
            </a:xfrm>
            <a:prstGeom prst="rect">
              <a:avLst/>
            </a:prstGeom>
            <a:solidFill>
              <a:srgbClr val="DBF4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Avenir" pitchFamily="50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A3A4F10-10FE-824D-8127-A7578F491730}"/>
                </a:ext>
              </a:extLst>
            </p:cNvPr>
            <p:cNvSpPr txBox="1"/>
            <p:nvPr userDrawn="1"/>
          </p:nvSpPr>
          <p:spPr>
            <a:xfrm>
              <a:off x="2895599" y="6519857"/>
              <a:ext cx="12718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venir" pitchFamily="50" charset="0"/>
                </a:rPr>
                <a:t>Methodology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ACDEB5D-774E-7B40-91B8-9617947BF4F4}"/>
              </a:ext>
            </a:extLst>
          </p:cNvPr>
          <p:cNvGrpSpPr/>
          <p:nvPr userDrawn="1"/>
        </p:nvGrpSpPr>
        <p:grpSpPr>
          <a:xfrm>
            <a:off x="9086570" y="6456312"/>
            <a:ext cx="1695801" cy="346179"/>
            <a:chOff x="7057502" y="6450677"/>
            <a:chExt cx="1271851" cy="346179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55D4183-7C2F-2C4A-8F6E-360494FF5617}"/>
                </a:ext>
              </a:extLst>
            </p:cNvPr>
            <p:cNvSpPr/>
            <p:nvPr userDrawn="1"/>
          </p:nvSpPr>
          <p:spPr>
            <a:xfrm>
              <a:off x="7057505" y="6450677"/>
              <a:ext cx="1271848" cy="74814"/>
            </a:xfrm>
            <a:prstGeom prst="rect">
              <a:avLst/>
            </a:prstGeom>
            <a:solidFill>
              <a:srgbClr val="DBF4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Avenir" pitchFamily="50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69216FC-CF2E-D346-8074-1514DFA947DD}"/>
                </a:ext>
              </a:extLst>
            </p:cNvPr>
            <p:cNvSpPr txBox="1"/>
            <p:nvPr userDrawn="1"/>
          </p:nvSpPr>
          <p:spPr>
            <a:xfrm>
              <a:off x="7057502" y="6519857"/>
              <a:ext cx="12718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venir" pitchFamily="50" charset="0"/>
                </a:rPr>
                <a:t>Conclusion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C27428B-644A-6643-AD91-887A7130FC81}"/>
              </a:ext>
            </a:extLst>
          </p:cNvPr>
          <p:cNvGrpSpPr/>
          <p:nvPr userDrawn="1"/>
        </p:nvGrpSpPr>
        <p:grpSpPr>
          <a:xfrm>
            <a:off x="6337938" y="6451062"/>
            <a:ext cx="1980277" cy="351429"/>
            <a:chOff x="707967" y="6450677"/>
            <a:chExt cx="1485208" cy="351429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9C61878-E9D6-1C4D-8FC2-D7EE4D684920}"/>
                </a:ext>
              </a:extLst>
            </p:cNvPr>
            <p:cNvSpPr/>
            <p:nvPr userDrawn="1"/>
          </p:nvSpPr>
          <p:spPr>
            <a:xfrm>
              <a:off x="814647" y="6450677"/>
              <a:ext cx="1271848" cy="74814"/>
            </a:xfrm>
            <a:prstGeom prst="rect">
              <a:avLst/>
            </a:prstGeom>
            <a:solidFill>
              <a:srgbClr val="DBF4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Avenir" pitchFamily="50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B98C3DC-D54F-9D45-A406-DDDC52A2260A}"/>
                </a:ext>
              </a:extLst>
            </p:cNvPr>
            <p:cNvSpPr txBox="1"/>
            <p:nvPr userDrawn="1"/>
          </p:nvSpPr>
          <p:spPr>
            <a:xfrm>
              <a:off x="707967" y="6525107"/>
              <a:ext cx="14852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venir" pitchFamily="50" charset="0"/>
                </a:rPr>
                <a:t>Cities</a:t>
              </a:r>
            </a:p>
          </p:txBody>
        </p:sp>
      </p:grpSp>
      <p:pic>
        <p:nvPicPr>
          <p:cNvPr id="51" name="Picture 50" descr="A picture containing object, clock, meter&#10;&#10;Description automatically generated">
            <a:extLst>
              <a:ext uri="{FF2B5EF4-FFF2-40B4-BE49-F238E27FC236}">
                <a16:creationId xmlns:a16="http://schemas.microsoft.com/office/drawing/2014/main" id="{BB1733D8-7069-7841-87C4-4B5A2ED893F0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-2041074" y="4964232"/>
            <a:ext cx="1943100" cy="444500"/>
          </a:xfrm>
          <a:prstGeom prst="rect">
            <a:avLst/>
          </a:prstGeom>
        </p:spPr>
      </p:pic>
      <p:pic>
        <p:nvPicPr>
          <p:cNvPr id="52" name="Picture 51" descr="A close up of a sign&#10;&#10;Description automatically generated">
            <a:extLst>
              <a:ext uri="{FF2B5EF4-FFF2-40B4-BE49-F238E27FC236}">
                <a16:creationId xmlns:a16="http://schemas.microsoft.com/office/drawing/2014/main" id="{35670593-28CF-074C-9EF5-36B4B47893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/>
          <a:srcRect l="1680" t="10764" r="52877" b="27279"/>
          <a:stretch/>
        </p:blipFill>
        <p:spPr>
          <a:xfrm>
            <a:off x="-3070269" y="4928777"/>
            <a:ext cx="1029195" cy="47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412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eer.cancer.gov/seerstat/variables/countyattribs/ruralurban.html" TargetMode="External"/><Relationship Id="rId7" Type="http://schemas.openxmlformats.org/officeDocument/2006/relationships/hyperlink" Target="https://drive.google.com/file/d/1ZH4wY6B1BA7PUOFM6vL22z3n2wgMQiA9/view?usp=sharing" TargetMode="External"/><Relationship Id="rId2" Type="http://schemas.openxmlformats.org/officeDocument/2006/relationships/hyperlink" Target="https://www.ers.usda.gov/data-products/county-level-data-sets/download-data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rive.google.com/file/d/1zskm82UvsmAJzbuHHu5ZY6kUq9grxcxy/view?usp=sharing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996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6B536A-331C-E54B-A645-EE85FBCECF56}"/>
              </a:ext>
            </a:extLst>
          </p:cNvPr>
          <p:cNvSpPr txBox="1"/>
          <p:nvPr/>
        </p:nvSpPr>
        <p:spPr>
          <a:xfrm flipH="1">
            <a:off x="-1" y="178253"/>
            <a:ext cx="9091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Greenwich, 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BAB27E-CA92-9747-85AE-B59F2473236B}"/>
              </a:ext>
            </a:extLst>
          </p:cNvPr>
          <p:cNvSpPr txBox="1"/>
          <p:nvPr/>
        </p:nvSpPr>
        <p:spPr>
          <a:xfrm>
            <a:off x="12358" y="742203"/>
            <a:ext cx="12179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Greenwich is ranked#4 on CNN’s list of 100 Best Places to live in the US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9C35DCA-D699-B24B-B636-9196305FAD43}"/>
              </a:ext>
            </a:extLst>
          </p:cNvPr>
          <p:cNvGrpSpPr/>
          <p:nvPr/>
        </p:nvGrpSpPr>
        <p:grpSpPr>
          <a:xfrm>
            <a:off x="1106715" y="5160535"/>
            <a:ext cx="9978570" cy="960666"/>
            <a:chOff x="3970855" y="5160535"/>
            <a:chExt cx="4250289" cy="960666"/>
          </a:xfrm>
        </p:grpSpPr>
        <p:sp>
          <p:nvSpPr>
            <p:cNvPr id="5" name="Rounded Rectangle 37">
              <a:extLst>
                <a:ext uri="{FF2B5EF4-FFF2-40B4-BE49-F238E27FC236}">
                  <a16:creationId xmlns:a16="http://schemas.microsoft.com/office/drawing/2014/main" id="{CE226D9D-CDB8-1B46-A65C-744AB3B5E8B5}"/>
                </a:ext>
              </a:extLst>
            </p:cNvPr>
            <p:cNvSpPr/>
            <p:nvPr/>
          </p:nvSpPr>
          <p:spPr>
            <a:xfrm>
              <a:off x="3970855" y="5160535"/>
              <a:ext cx="4250289" cy="960666"/>
            </a:xfrm>
            <a:prstGeom prst="roundRect">
              <a:avLst>
                <a:gd name="adj" fmla="val 0"/>
              </a:avLst>
            </a:prstGeom>
            <a:solidFill>
              <a:srgbClr val="DBF4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C98996D-81A1-3A42-83B8-F89481DD3CA4}"/>
                </a:ext>
              </a:extLst>
            </p:cNvPr>
            <p:cNvSpPr txBox="1"/>
            <p:nvPr/>
          </p:nvSpPr>
          <p:spPr>
            <a:xfrm>
              <a:off x="4092492" y="5255337"/>
              <a:ext cx="39413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venir Book" panose="02000503020000020003" pitchFamily="2" charset="0"/>
                  <a:ea typeface="Avenir Book" charset="0"/>
                  <a:cs typeface="Avenir Book" charset="0"/>
                </a:rPr>
                <a:t>Conclusion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venir Book" panose="02000503020000020003" pitchFamily="2" charset="0"/>
                  <a:ea typeface="Avenir Book" charset="0"/>
                  <a:cs typeface="Avenir Book" charset="0"/>
                </a:rPr>
                <a:t>Greenwich is an ideal choice if you are looking to target a population who have historically spent more on education.</a:t>
              </a:r>
            </a:p>
          </p:txBody>
        </p:sp>
      </p:grpSp>
      <p:sp>
        <p:nvSpPr>
          <p:cNvPr id="8" name="Rounded Rectangle 37">
            <a:extLst>
              <a:ext uri="{FF2B5EF4-FFF2-40B4-BE49-F238E27FC236}">
                <a16:creationId xmlns:a16="http://schemas.microsoft.com/office/drawing/2014/main" id="{1D83D7E2-C76B-6244-9F61-6D6AE6B1E905}"/>
              </a:ext>
            </a:extLst>
          </p:cNvPr>
          <p:cNvSpPr/>
          <p:nvPr/>
        </p:nvSpPr>
        <p:spPr>
          <a:xfrm>
            <a:off x="1564323" y="1415282"/>
            <a:ext cx="4250289" cy="960666"/>
          </a:xfrm>
          <a:prstGeom prst="roundRect">
            <a:avLst>
              <a:gd name="adj" fmla="val 0"/>
            </a:avLst>
          </a:prstGeom>
          <a:solidFill>
            <a:srgbClr val="06B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A5180D-AEE2-1740-BD77-D4F2334EDD1B}"/>
              </a:ext>
            </a:extLst>
          </p:cNvPr>
          <p:cNvSpPr txBox="1"/>
          <p:nvPr/>
        </p:nvSpPr>
        <p:spPr>
          <a:xfrm>
            <a:off x="1685960" y="1446148"/>
            <a:ext cx="3941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venir Book" panose="02000503020000020003" pitchFamily="2" charset="0"/>
                <a:ea typeface="Avenir Book" charset="0"/>
                <a:cs typeface="Avenir Book" charset="0"/>
              </a:rPr>
              <a:t>Standard of Living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  <a:ea typeface="Avenir Book" charset="0"/>
                <a:cs typeface="Avenir Book" charset="0"/>
              </a:rPr>
              <a:t>MI: $94,309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  <a:ea typeface="Avenir Book" charset="0"/>
                <a:cs typeface="Avenir Book" charset="0"/>
              </a:rPr>
              <a:t> MHP: $972,300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5362DF2-CD32-9C49-9A9C-15713CB51A63}"/>
              </a:ext>
            </a:extLst>
          </p:cNvPr>
          <p:cNvCxnSpPr>
            <a:cxnSpLocks/>
          </p:cNvCxnSpPr>
          <p:nvPr/>
        </p:nvCxnSpPr>
        <p:spPr>
          <a:xfrm>
            <a:off x="1564323" y="1423820"/>
            <a:ext cx="4250289" cy="0"/>
          </a:xfrm>
          <a:prstGeom prst="line">
            <a:avLst/>
          </a:prstGeom>
          <a:ln w="38100">
            <a:solidFill>
              <a:srgbClr val="0314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55B88BD-B919-0C49-966E-7E2C47BE8EE0}"/>
              </a:ext>
            </a:extLst>
          </p:cNvPr>
          <p:cNvGrpSpPr/>
          <p:nvPr/>
        </p:nvGrpSpPr>
        <p:grpSpPr>
          <a:xfrm>
            <a:off x="1562169" y="3913202"/>
            <a:ext cx="4250289" cy="960666"/>
            <a:chOff x="1564323" y="2643706"/>
            <a:chExt cx="4250289" cy="960666"/>
          </a:xfrm>
        </p:grpSpPr>
        <p:sp>
          <p:nvSpPr>
            <p:cNvPr id="11" name="Rounded Rectangle 37">
              <a:extLst>
                <a:ext uri="{FF2B5EF4-FFF2-40B4-BE49-F238E27FC236}">
                  <a16:creationId xmlns:a16="http://schemas.microsoft.com/office/drawing/2014/main" id="{BDA79A1D-99B8-454B-9C08-755D76E908C3}"/>
                </a:ext>
              </a:extLst>
            </p:cNvPr>
            <p:cNvSpPr/>
            <p:nvPr/>
          </p:nvSpPr>
          <p:spPr>
            <a:xfrm>
              <a:off x="1564323" y="2643706"/>
              <a:ext cx="4250289" cy="960666"/>
            </a:xfrm>
            <a:prstGeom prst="roundRect">
              <a:avLst>
                <a:gd name="adj" fmla="val 0"/>
              </a:avLst>
            </a:prstGeom>
            <a:solidFill>
              <a:srgbClr val="DBF4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8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$21,654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20ED43-DAB3-4743-B05F-049A9D0A0971}"/>
                </a:ext>
              </a:extLst>
            </p:cNvPr>
            <p:cNvSpPr txBox="1"/>
            <p:nvPr/>
          </p:nvSpPr>
          <p:spPr>
            <a:xfrm>
              <a:off x="1685960" y="2750504"/>
              <a:ext cx="3941300" cy="338554"/>
            </a:xfrm>
            <a:prstGeom prst="rect">
              <a:avLst/>
            </a:prstGeom>
            <a:solidFill>
              <a:srgbClr val="DBF4F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Avenir Book" panose="02000503020000020003" pitchFamily="2" charset="0"/>
                  <a:ea typeface="Avenir Book" charset="0"/>
                  <a:cs typeface="Avenir Book" charset="0"/>
                </a:rPr>
                <a:t>$ spent on Education 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1DB78D8-277C-DB4D-A667-CBF7F6F9AAC2}"/>
                </a:ext>
              </a:extLst>
            </p:cNvPr>
            <p:cNvCxnSpPr>
              <a:cxnSpLocks/>
            </p:cNvCxnSpPr>
            <p:nvPr/>
          </p:nvCxnSpPr>
          <p:spPr>
            <a:xfrm>
              <a:off x="1564323" y="2664240"/>
              <a:ext cx="4250289" cy="0"/>
            </a:xfrm>
            <a:prstGeom prst="line">
              <a:avLst/>
            </a:prstGeom>
            <a:ln w="38100">
              <a:solidFill>
                <a:srgbClr val="0314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ounded Rectangle 37">
            <a:extLst>
              <a:ext uri="{FF2B5EF4-FFF2-40B4-BE49-F238E27FC236}">
                <a16:creationId xmlns:a16="http://schemas.microsoft.com/office/drawing/2014/main" id="{14ED16DB-8A5A-C34A-AC3E-FD860491ECEC}"/>
              </a:ext>
            </a:extLst>
          </p:cNvPr>
          <p:cNvSpPr/>
          <p:nvPr/>
        </p:nvSpPr>
        <p:spPr>
          <a:xfrm>
            <a:off x="6395142" y="1415282"/>
            <a:ext cx="4250289" cy="960666"/>
          </a:xfrm>
          <a:prstGeom prst="roundRect">
            <a:avLst>
              <a:gd name="adj" fmla="val 0"/>
            </a:avLst>
          </a:prstGeom>
          <a:solidFill>
            <a:srgbClr val="DBF4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323028-2A41-284B-9D58-B3417F86419B}"/>
              </a:ext>
            </a:extLst>
          </p:cNvPr>
          <p:cNvSpPr txBox="1"/>
          <p:nvPr/>
        </p:nvSpPr>
        <p:spPr>
          <a:xfrm>
            <a:off x="6516779" y="1510084"/>
            <a:ext cx="3941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200" dirty="0">
              <a:latin typeface="Avenir Book" panose="02000503020000020003" pitchFamily="2" charset="0"/>
              <a:ea typeface="Avenir Book" charset="0"/>
              <a:cs typeface="Avenir Book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0FBB907-3A22-134D-8E85-D946388071AE}"/>
              </a:ext>
            </a:extLst>
          </p:cNvPr>
          <p:cNvCxnSpPr>
            <a:cxnSpLocks/>
          </p:cNvCxnSpPr>
          <p:nvPr/>
        </p:nvCxnSpPr>
        <p:spPr>
          <a:xfrm>
            <a:off x="6395142" y="1423820"/>
            <a:ext cx="4250289" cy="0"/>
          </a:xfrm>
          <a:prstGeom prst="line">
            <a:avLst/>
          </a:prstGeom>
          <a:ln w="38100">
            <a:solidFill>
              <a:srgbClr val="0314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37">
            <a:extLst>
              <a:ext uri="{FF2B5EF4-FFF2-40B4-BE49-F238E27FC236}">
                <a16:creationId xmlns:a16="http://schemas.microsoft.com/office/drawing/2014/main" id="{88D60FE6-50D9-4344-8A0B-844120EE4FE6}"/>
              </a:ext>
            </a:extLst>
          </p:cNvPr>
          <p:cNvSpPr/>
          <p:nvPr/>
        </p:nvSpPr>
        <p:spPr>
          <a:xfrm>
            <a:off x="6395142" y="2655702"/>
            <a:ext cx="4250289" cy="960666"/>
          </a:xfrm>
          <a:prstGeom prst="roundRect">
            <a:avLst>
              <a:gd name="adj" fmla="val 0"/>
            </a:avLst>
          </a:prstGeom>
          <a:solidFill>
            <a:srgbClr val="DBF4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6AA9EC-9094-504A-8F48-C7BFF40936A9}"/>
              </a:ext>
            </a:extLst>
          </p:cNvPr>
          <p:cNvSpPr txBox="1"/>
          <p:nvPr/>
        </p:nvSpPr>
        <p:spPr>
          <a:xfrm>
            <a:off x="6516779" y="2750504"/>
            <a:ext cx="394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venir Book" panose="02000503020000020003" pitchFamily="2" charset="0"/>
                <a:ea typeface="Avenir Book" charset="0"/>
                <a:cs typeface="Avenir Book" charset="0"/>
              </a:rPr>
              <a:t>% of Asian + White Pop.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  <a:ea typeface="Avenir Book" charset="0"/>
                <a:cs typeface="Avenir Book" charset="0"/>
              </a:rPr>
              <a:t>12.7% - 7,874  people 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  <a:ea typeface="Avenir Book" charset="0"/>
                <a:cs typeface="Avenir Book" charset="0"/>
              </a:rPr>
              <a:t>74% - 45,800 people 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F1B4F5A-3C3A-0F47-BFF8-00D0FCF4352D}"/>
              </a:ext>
            </a:extLst>
          </p:cNvPr>
          <p:cNvCxnSpPr>
            <a:cxnSpLocks/>
          </p:cNvCxnSpPr>
          <p:nvPr/>
        </p:nvCxnSpPr>
        <p:spPr>
          <a:xfrm>
            <a:off x="6395142" y="2664240"/>
            <a:ext cx="4250289" cy="0"/>
          </a:xfrm>
          <a:prstGeom prst="line">
            <a:avLst/>
          </a:prstGeom>
          <a:ln w="38100">
            <a:solidFill>
              <a:srgbClr val="0314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AAC813A-6CE4-EF49-BC83-95888E66F3B3}"/>
              </a:ext>
            </a:extLst>
          </p:cNvPr>
          <p:cNvSpPr txBox="1"/>
          <p:nvPr/>
        </p:nvSpPr>
        <p:spPr>
          <a:xfrm>
            <a:off x="6549636" y="1493814"/>
            <a:ext cx="3941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venir Book" panose="02000503020000020003" pitchFamily="2" charset="0"/>
                <a:ea typeface="Avenir Book" charset="0"/>
                <a:cs typeface="Avenir Book" charset="0"/>
              </a:rPr>
              <a:t>% w/ College Education</a:t>
            </a:r>
          </a:p>
          <a:p>
            <a:pPr algn="ctr"/>
            <a:r>
              <a:rPr lang="en-US" sz="2800" dirty="0">
                <a:latin typeface="Avenir Book" panose="02000503020000020003" pitchFamily="2" charset="0"/>
                <a:ea typeface="Avenir Book" charset="0"/>
                <a:cs typeface="Avenir Book" charset="0"/>
              </a:rPr>
              <a:t>59% - 36,000 people</a:t>
            </a:r>
          </a:p>
        </p:txBody>
      </p:sp>
      <p:sp>
        <p:nvSpPr>
          <p:cNvPr id="23" name="Rounded Rectangle 37">
            <a:extLst>
              <a:ext uri="{FF2B5EF4-FFF2-40B4-BE49-F238E27FC236}">
                <a16:creationId xmlns:a16="http://schemas.microsoft.com/office/drawing/2014/main" id="{F39E7AD8-062E-AF41-8C6A-3130B06798B8}"/>
              </a:ext>
            </a:extLst>
          </p:cNvPr>
          <p:cNvSpPr/>
          <p:nvPr/>
        </p:nvSpPr>
        <p:spPr>
          <a:xfrm>
            <a:off x="6395142" y="3896122"/>
            <a:ext cx="4250289" cy="960666"/>
          </a:xfrm>
          <a:prstGeom prst="roundRect">
            <a:avLst>
              <a:gd name="adj" fmla="val 0"/>
            </a:avLst>
          </a:prstGeom>
          <a:solidFill>
            <a:srgbClr val="DBF4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80A2CA-C0C5-7146-A931-5486CB0A84B6}"/>
              </a:ext>
            </a:extLst>
          </p:cNvPr>
          <p:cNvSpPr txBox="1"/>
          <p:nvPr/>
        </p:nvSpPr>
        <p:spPr>
          <a:xfrm>
            <a:off x="6516779" y="3990924"/>
            <a:ext cx="394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venir Book" panose="02000503020000020003" pitchFamily="2" charset="0"/>
                <a:ea typeface="Avenir Book" charset="0"/>
                <a:cs typeface="Avenir Book" charset="0"/>
              </a:rPr>
              <a:t>Top Ranked High Schools </a:t>
            </a:r>
          </a:p>
          <a:p>
            <a:pPr algn="ctr"/>
            <a:r>
              <a:rPr lang="en-US" sz="3200" dirty="0">
                <a:latin typeface="Avenir Book" panose="02000503020000020003" pitchFamily="2" charset="0"/>
                <a:ea typeface="Avenir Book" charset="0"/>
                <a:cs typeface="Avenir Book" charset="0"/>
              </a:rPr>
              <a:t>1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E42BC47-4F55-EA4D-B6A0-5A512543C1E0}"/>
              </a:ext>
            </a:extLst>
          </p:cNvPr>
          <p:cNvCxnSpPr>
            <a:cxnSpLocks/>
          </p:cNvCxnSpPr>
          <p:nvPr/>
        </p:nvCxnSpPr>
        <p:spPr>
          <a:xfrm>
            <a:off x="6395142" y="3904660"/>
            <a:ext cx="4250289" cy="0"/>
          </a:xfrm>
          <a:prstGeom prst="line">
            <a:avLst/>
          </a:prstGeom>
          <a:ln w="38100">
            <a:solidFill>
              <a:srgbClr val="0314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734EBB1-D40C-6047-909F-BD20893E90D8}"/>
              </a:ext>
            </a:extLst>
          </p:cNvPr>
          <p:cNvCxnSpPr>
            <a:cxnSpLocks/>
          </p:cNvCxnSpPr>
          <p:nvPr/>
        </p:nvCxnSpPr>
        <p:spPr>
          <a:xfrm>
            <a:off x="1106715" y="5160535"/>
            <a:ext cx="9978570" cy="0"/>
          </a:xfrm>
          <a:prstGeom prst="line">
            <a:avLst/>
          </a:prstGeom>
          <a:ln w="38100">
            <a:solidFill>
              <a:srgbClr val="0314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887CD4D-1AB6-674E-9FFD-000AF9CCD8B9}"/>
              </a:ext>
            </a:extLst>
          </p:cNvPr>
          <p:cNvGrpSpPr/>
          <p:nvPr/>
        </p:nvGrpSpPr>
        <p:grpSpPr>
          <a:xfrm>
            <a:off x="902586" y="2655702"/>
            <a:ext cx="6096000" cy="960666"/>
            <a:chOff x="877534" y="3896122"/>
            <a:chExt cx="6096000" cy="960666"/>
          </a:xfrm>
        </p:grpSpPr>
        <p:sp>
          <p:nvSpPr>
            <p:cNvPr id="20" name="Rounded Rectangle 37">
              <a:extLst>
                <a:ext uri="{FF2B5EF4-FFF2-40B4-BE49-F238E27FC236}">
                  <a16:creationId xmlns:a16="http://schemas.microsoft.com/office/drawing/2014/main" id="{DCFBFA7D-C668-DD42-8205-A693DF218D06}"/>
                </a:ext>
              </a:extLst>
            </p:cNvPr>
            <p:cNvSpPr/>
            <p:nvPr/>
          </p:nvSpPr>
          <p:spPr>
            <a:xfrm>
              <a:off x="1564323" y="3896122"/>
              <a:ext cx="4250289" cy="960666"/>
            </a:xfrm>
            <a:prstGeom prst="roundRect">
              <a:avLst>
                <a:gd name="adj" fmla="val 0"/>
              </a:avLst>
            </a:prstGeom>
            <a:solidFill>
              <a:srgbClr val="06BA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951D471-9DBC-B149-93F3-08058F25933E}"/>
                </a:ext>
              </a:extLst>
            </p:cNvPr>
            <p:cNvCxnSpPr>
              <a:cxnSpLocks/>
            </p:cNvCxnSpPr>
            <p:nvPr/>
          </p:nvCxnSpPr>
          <p:spPr>
            <a:xfrm>
              <a:off x="1564323" y="3904660"/>
              <a:ext cx="4250289" cy="0"/>
            </a:xfrm>
            <a:prstGeom prst="line">
              <a:avLst/>
            </a:prstGeom>
            <a:ln w="38100">
              <a:solidFill>
                <a:srgbClr val="0314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28F6C85-1A6A-DE49-B4FF-E93509ECFF3B}"/>
                </a:ext>
              </a:extLst>
            </p:cNvPr>
            <p:cNvSpPr/>
            <p:nvPr/>
          </p:nvSpPr>
          <p:spPr>
            <a:xfrm>
              <a:off x="877534" y="4009809"/>
              <a:ext cx="6096000" cy="76944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sz="1600" b="1" dirty="0">
                  <a:latin typeface="Avenir Book" panose="02000503020000020003" pitchFamily="2" charset="0"/>
                  <a:ea typeface="Avenir Book" charset="0"/>
                  <a:cs typeface="Avenir Book" charset="0"/>
                </a:rPr>
                <a:t>% of 15-19 yr. olds</a:t>
              </a:r>
            </a:p>
            <a:p>
              <a:pPr algn="ctr"/>
              <a:r>
                <a:rPr lang="en-US" sz="2800" dirty="0">
                  <a:latin typeface="Avenir Book" panose="02000503020000020003" pitchFamily="2" charset="0"/>
                  <a:ea typeface="Avenir Book" charset="0"/>
                  <a:cs typeface="Avenir Book" charset="0"/>
                </a:rPr>
                <a:t>14% - 8,542 people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4197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224A90-3DAD-594F-B809-62B662DC6A9A}"/>
              </a:ext>
            </a:extLst>
          </p:cNvPr>
          <p:cNvSpPr txBox="1"/>
          <p:nvPr/>
        </p:nvSpPr>
        <p:spPr>
          <a:xfrm flipH="1">
            <a:off x="12358" y="193007"/>
            <a:ext cx="9091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Jersey City, NJ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721C58-3CF4-2746-BC20-F6A07282448C}"/>
              </a:ext>
            </a:extLst>
          </p:cNvPr>
          <p:cNvSpPr txBox="1"/>
          <p:nvPr/>
        </p:nvSpPr>
        <p:spPr>
          <a:xfrm>
            <a:off x="12358" y="742203"/>
            <a:ext cx="12179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Jersey City is the second most populous city in New Jersey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65876F3-95A4-6242-93DD-ABE38765C690}"/>
              </a:ext>
            </a:extLst>
          </p:cNvPr>
          <p:cNvGrpSpPr/>
          <p:nvPr/>
        </p:nvGrpSpPr>
        <p:grpSpPr>
          <a:xfrm>
            <a:off x="1106715" y="5160535"/>
            <a:ext cx="9978570" cy="960666"/>
            <a:chOff x="3970855" y="5160535"/>
            <a:chExt cx="4250289" cy="960666"/>
          </a:xfrm>
        </p:grpSpPr>
        <p:sp>
          <p:nvSpPr>
            <p:cNvPr id="5" name="Rounded Rectangle 37">
              <a:extLst>
                <a:ext uri="{FF2B5EF4-FFF2-40B4-BE49-F238E27FC236}">
                  <a16:creationId xmlns:a16="http://schemas.microsoft.com/office/drawing/2014/main" id="{8838B393-42E8-AE4C-911C-F931A8630E53}"/>
                </a:ext>
              </a:extLst>
            </p:cNvPr>
            <p:cNvSpPr/>
            <p:nvPr/>
          </p:nvSpPr>
          <p:spPr>
            <a:xfrm>
              <a:off x="3970855" y="5160535"/>
              <a:ext cx="4250289" cy="960666"/>
            </a:xfrm>
            <a:prstGeom prst="roundRect">
              <a:avLst>
                <a:gd name="adj" fmla="val 0"/>
              </a:avLst>
            </a:prstGeom>
            <a:solidFill>
              <a:srgbClr val="DBF4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5E4638-B88C-4546-8F2B-9A600F52C8F6}"/>
                </a:ext>
              </a:extLst>
            </p:cNvPr>
            <p:cNvSpPr txBox="1"/>
            <p:nvPr/>
          </p:nvSpPr>
          <p:spPr>
            <a:xfrm>
              <a:off x="4092492" y="5255337"/>
              <a:ext cx="39413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venir Book" panose="02000503020000020003" pitchFamily="2" charset="0"/>
                  <a:ea typeface="Avenir Book" charset="0"/>
                  <a:cs typeface="Avenir Book" charset="0"/>
                </a:rPr>
                <a:t>Conclusion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venir Book" panose="02000503020000020003" pitchFamily="2" charset="0"/>
                  <a:ea typeface="Avenir Book" charset="0"/>
                  <a:cs typeface="Avenir Book" charset="0"/>
                </a:rPr>
                <a:t>Jersey City is an ideal choice if you are looking to target a city with a high percentage of Asian households and a population that is not already well versed in the college admissions process. </a:t>
              </a:r>
            </a:p>
          </p:txBody>
        </p:sp>
      </p:grpSp>
      <p:sp>
        <p:nvSpPr>
          <p:cNvPr id="11" name="Rounded Rectangle 37">
            <a:extLst>
              <a:ext uri="{FF2B5EF4-FFF2-40B4-BE49-F238E27FC236}">
                <a16:creationId xmlns:a16="http://schemas.microsoft.com/office/drawing/2014/main" id="{08A613CA-C3C3-D046-A341-17B8EF05300B}"/>
              </a:ext>
            </a:extLst>
          </p:cNvPr>
          <p:cNvSpPr/>
          <p:nvPr/>
        </p:nvSpPr>
        <p:spPr>
          <a:xfrm>
            <a:off x="1564323" y="2655702"/>
            <a:ext cx="4250289" cy="960666"/>
          </a:xfrm>
          <a:prstGeom prst="roundRect">
            <a:avLst>
              <a:gd name="adj" fmla="val 0"/>
            </a:avLst>
          </a:prstGeom>
          <a:solidFill>
            <a:srgbClr val="DBF4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2EA08B-0BDD-3C49-BE1B-F6F69EA2ECC0}"/>
              </a:ext>
            </a:extLst>
          </p:cNvPr>
          <p:cNvSpPr txBox="1"/>
          <p:nvPr/>
        </p:nvSpPr>
        <p:spPr>
          <a:xfrm>
            <a:off x="1685960" y="2750504"/>
            <a:ext cx="3941300" cy="769441"/>
          </a:xfrm>
          <a:prstGeom prst="rect">
            <a:avLst/>
          </a:prstGeom>
          <a:solidFill>
            <a:srgbClr val="DBF4F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venir Book" panose="02000503020000020003" pitchFamily="2" charset="0"/>
                <a:ea typeface="Avenir Book" charset="0"/>
                <a:cs typeface="Avenir Book" charset="0"/>
              </a:rPr>
              <a:t>% of 15-19 yr. olds</a:t>
            </a:r>
          </a:p>
          <a:p>
            <a:pPr algn="ctr"/>
            <a:r>
              <a:rPr lang="en-US" sz="2800" dirty="0">
                <a:latin typeface="Avenir Book" panose="02000503020000020003" pitchFamily="2" charset="0"/>
                <a:ea typeface="Avenir Book" charset="0"/>
                <a:cs typeface="Avenir Book" charset="0"/>
              </a:rPr>
              <a:t>6.25% - 12,000 people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5ED2D6A-9001-A34B-8541-D3C3D0E53E48}"/>
              </a:ext>
            </a:extLst>
          </p:cNvPr>
          <p:cNvCxnSpPr>
            <a:cxnSpLocks/>
          </p:cNvCxnSpPr>
          <p:nvPr/>
        </p:nvCxnSpPr>
        <p:spPr>
          <a:xfrm>
            <a:off x="1564323" y="2664240"/>
            <a:ext cx="4250289" cy="0"/>
          </a:xfrm>
          <a:prstGeom prst="line">
            <a:avLst/>
          </a:prstGeom>
          <a:ln w="38100">
            <a:solidFill>
              <a:srgbClr val="0314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37">
            <a:extLst>
              <a:ext uri="{FF2B5EF4-FFF2-40B4-BE49-F238E27FC236}">
                <a16:creationId xmlns:a16="http://schemas.microsoft.com/office/drawing/2014/main" id="{1C1247B6-A550-EC4B-BCB6-56841F5E87C4}"/>
              </a:ext>
            </a:extLst>
          </p:cNvPr>
          <p:cNvSpPr/>
          <p:nvPr/>
        </p:nvSpPr>
        <p:spPr>
          <a:xfrm>
            <a:off x="6395142" y="1415282"/>
            <a:ext cx="4250289" cy="960666"/>
          </a:xfrm>
          <a:prstGeom prst="roundRect">
            <a:avLst>
              <a:gd name="adj" fmla="val 0"/>
            </a:avLst>
          </a:prstGeom>
          <a:solidFill>
            <a:srgbClr val="06B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F855FB-4498-E846-A678-7AEDC5C2CDFD}"/>
              </a:ext>
            </a:extLst>
          </p:cNvPr>
          <p:cNvSpPr txBox="1"/>
          <p:nvPr/>
        </p:nvSpPr>
        <p:spPr>
          <a:xfrm>
            <a:off x="6516779" y="1510084"/>
            <a:ext cx="3941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venir Book" panose="02000503020000020003" pitchFamily="2" charset="0"/>
                <a:ea typeface="Avenir Book" charset="0"/>
                <a:cs typeface="Avenir Book" charset="0"/>
              </a:rPr>
              <a:t>% w/ College Education</a:t>
            </a:r>
          </a:p>
          <a:p>
            <a:pPr algn="ctr"/>
            <a:r>
              <a:rPr lang="en-US" sz="2800" dirty="0">
                <a:latin typeface="Avenir Book" panose="02000503020000020003" pitchFamily="2" charset="0"/>
                <a:ea typeface="Avenir Book" charset="0"/>
                <a:cs typeface="Avenir Book" charset="0"/>
              </a:rPr>
              <a:t>26% - 50,000 people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205D11-E607-4741-A8F7-7F975F60DA27}"/>
              </a:ext>
            </a:extLst>
          </p:cNvPr>
          <p:cNvCxnSpPr>
            <a:cxnSpLocks/>
          </p:cNvCxnSpPr>
          <p:nvPr/>
        </p:nvCxnSpPr>
        <p:spPr>
          <a:xfrm>
            <a:off x="6395142" y="1423820"/>
            <a:ext cx="4250289" cy="0"/>
          </a:xfrm>
          <a:prstGeom prst="line">
            <a:avLst/>
          </a:prstGeom>
          <a:ln w="38100">
            <a:solidFill>
              <a:srgbClr val="0314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37">
            <a:extLst>
              <a:ext uri="{FF2B5EF4-FFF2-40B4-BE49-F238E27FC236}">
                <a16:creationId xmlns:a16="http://schemas.microsoft.com/office/drawing/2014/main" id="{29F300AE-EF2C-7A43-AA61-2BB8109BC252}"/>
              </a:ext>
            </a:extLst>
          </p:cNvPr>
          <p:cNvSpPr/>
          <p:nvPr/>
        </p:nvSpPr>
        <p:spPr>
          <a:xfrm>
            <a:off x="1564323" y="3896122"/>
            <a:ext cx="4250289" cy="960666"/>
          </a:xfrm>
          <a:prstGeom prst="roundRect">
            <a:avLst>
              <a:gd name="adj" fmla="val 0"/>
            </a:avLst>
          </a:prstGeom>
          <a:solidFill>
            <a:srgbClr val="DBF4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1C021E-2AA4-6845-BF9E-746A8D380A3B}"/>
              </a:ext>
            </a:extLst>
          </p:cNvPr>
          <p:cNvSpPr txBox="1"/>
          <p:nvPr/>
        </p:nvSpPr>
        <p:spPr>
          <a:xfrm>
            <a:off x="1685960" y="4037165"/>
            <a:ext cx="3941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venir Book" panose="02000503020000020003" pitchFamily="2" charset="0"/>
                <a:ea typeface="Avenir Book" charset="0"/>
                <a:cs typeface="Avenir Book" charset="0"/>
              </a:rPr>
              <a:t>$ spent on education</a:t>
            </a:r>
          </a:p>
          <a:p>
            <a:pPr algn="ctr"/>
            <a:r>
              <a:rPr lang="en-US" sz="2800" dirty="0">
                <a:latin typeface="Avenir Book" panose="02000503020000020003" pitchFamily="2" charset="0"/>
                <a:ea typeface="Avenir Book" charset="0"/>
                <a:cs typeface="Avenir Book" charset="0"/>
              </a:rPr>
              <a:t>$740 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F5F715D-8942-9F42-B5FB-EEE8A734A8D3}"/>
              </a:ext>
            </a:extLst>
          </p:cNvPr>
          <p:cNvCxnSpPr>
            <a:cxnSpLocks/>
          </p:cNvCxnSpPr>
          <p:nvPr/>
        </p:nvCxnSpPr>
        <p:spPr>
          <a:xfrm>
            <a:off x="1564323" y="3904660"/>
            <a:ext cx="4250289" cy="0"/>
          </a:xfrm>
          <a:prstGeom prst="line">
            <a:avLst/>
          </a:prstGeom>
          <a:ln w="38100">
            <a:solidFill>
              <a:srgbClr val="0314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37">
            <a:extLst>
              <a:ext uri="{FF2B5EF4-FFF2-40B4-BE49-F238E27FC236}">
                <a16:creationId xmlns:a16="http://schemas.microsoft.com/office/drawing/2014/main" id="{0B19188A-F75E-424C-9356-889A21DB38AD}"/>
              </a:ext>
            </a:extLst>
          </p:cNvPr>
          <p:cNvSpPr/>
          <p:nvPr/>
        </p:nvSpPr>
        <p:spPr>
          <a:xfrm>
            <a:off x="6395142" y="3896122"/>
            <a:ext cx="4250289" cy="960666"/>
          </a:xfrm>
          <a:prstGeom prst="roundRect">
            <a:avLst>
              <a:gd name="adj" fmla="val 0"/>
            </a:avLst>
          </a:prstGeom>
          <a:solidFill>
            <a:srgbClr val="DBF4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3159BB-2189-9A4A-A110-DFC0A82F3F2B}"/>
              </a:ext>
            </a:extLst>
          </p:cNvPr>
          <p:cNvSpPr txBox="1"/>
          <p:nvPr/>
        </p:nvSpPr>
        <p:spPr>
          <a:xfrm>
            <a:off x="6516779" y="3990924"/>
            <a:ext cx="394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venir Book" panose="02000503020000020003" pitchFamily="2" charset="0"/>
                <a:ea typeface="Avenir Book" charset="0"/>
                <a:cs typeface="Avenir Book" charset="0"/>
              </a:rPr>
              <a:t>Top Ranked High Schools </a:t>
            </a:r>
          </a:p>
          <a:p>
            <a:pPr algn="ctr"/>
            <a:r>
              <a:rPr lang="en-US" sz="3200" dirty="0">
                <a:latin typeface="Avenir Book" panose="02000503020000020003" pitchFamily="2" charset="0"/>
                <a:ea typeface="Avenir Book" charset="0"/>
                <a:cs typeface="Avenir Book" charset="0"/>
              </a:rPr>
              <a:t>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5E7BEDA-A70A-C442-B18E-68E1726320F3}"/>
              </a:ext>
            </a:extLst>
          </p:cNvPr>
          <p:cNvCxnSpPr>
            <a:cxnSpLocks/>
          </p:cNvCxnSpPr>
          <p:nvPr/>
        </p:nvCxnSpPr>
        <p:spPr>
          <a:xfrm>
            <a:off x="6395142" y="3904660"/>
            <a:ext cx="4250289" cy="0"/>
          </a:xfrm>
          <a:prstGeom prst="line">
            <a:avLst/>
          </a:prstGeom>
          <a:ln w="38100">
            <a:solidFill>
              <a:srgbClr val="0314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626E45B-6784-EF46-A5BC-78C33A1AA7E8}"/>
              </a:ext>
            </a:extLst>
          </p:cNvPr>
          <p:cNvCxnSpPr>
            <a:cxnSpLocks/>
          </p:cNvCxnSpPr>
          <p:nvPr/>
        </p:nvCxnSpPr>
        <p:spPr>
          <a:xfrm>
            <a:off x="1106715" y="5160535"/>
            <a:ext cx="9978570" cy="0"/>
          </a:xfrm>
          <a:prstGeom prst="line">
            <a:avLst/>
          </a:prstGeom>
          <a:ln w="38100">
            <a:solidFill>
              <a:srgbClr val="0314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37">
            <a:extLst>
              <a:ext uri="{FF2B5EF4-FFF2-40B4-BE49-F238E27FC236}">
                <a16:creationId xmlns:a16="http://schemas.microsoft.com/office/drawing/2014/main" id="{A71D7EAD-7CBF-C949-AA8D-E223DD5BCE1A}"/>
              </a:ext>
            </a:extLst>
          </p:cNvPr>
          <p:cNvSpPr/>
          <p:nvPr/>
        </p:nvSpPr>
        <p:spPr>
          <a:xfrm>
            <a:off x="1564323" y="1418251"/>
            <a:ext cx="4250289" cy="960666"/>
          </a:xfrm>
          <a:prstGeom prst="roundRect">
            <a:avLst>
              <a:gd name="adj" fmla="val 0"/>
            </a:avLst>
          </a:prstGeom>
          <a:solidFill>
            <a:srgbClr val="DBF4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BEBB4A-28E9-CB4E-9243-15685B0F2216}"/>
              </a:ext>
            </a:extLst>
          </p:cNvPr>
          <p:cNvSpPr txBox="1"/>
          <p:nvPr/>
        </p:nvSpPr>
        <p:spPr>
          <a:xfrm>
            <a:off x="1685960" y="1423820"/>
            <a:ext cx="3941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venir Book" panose="02000503020000020003" pitchFamily="2" charset="0"/>
                <a:ea typeface="Avenir Book" charset="0"/>
                <a:cs typeface="Avenir Book" charset="0"/>
              </a:rPr>
              <a:t>Standard of Living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  <a:ea typeface="Avenir Book" charset="0"/>
                <a:cs typeface="Avenir Book" charset="0"/>
              </a:rPr>
              <a:t>MI: $62,000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  <a:ea typeface="Avenir Book" charset="0"/>
                <a:cs typeface="Avenir Book" charset="0"/>
              </a:rPr>
              <a:t>MHP: $487,000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473E227-38AF-AE46-9540-EEABFD748ED5}"/>
              </a:ext>
            </a:extLst>
          </p:cNvPr>
          <p:cNvCxnSpPr>
            <a:cxnSpLocks/>
          </p:cNvCxnSpPr>
          <p:nvPr/>
        </p:nvCxnSpPr>
        <p:spPr>
          <a:xfrm>
            <a:off x="1564323" y="1426789"/>
            <a:ext cx="4250289" cy="0"/>
          </a:xfrm>
          <a:prstGeom prst="line">
            <a:avLst/>
          </a:prstGeom>
          <a:ln w="38100">
            <a:solidFill>
              <a:srgbClr val="0314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37">
            <a:extLst>
              <a:ext uri="{FF2B5EF4-FFF2-40B4-BE49-F238E27FC236}">
                <a16:creationId xmlns:a16="http://schemas.microsoft.com/office/drawing/2014/main" id="{7FB33C42-9207-D54D-8EDF-D22323D2A5C0}"/>
              </a:ext>
            </a:extLst>
          </p:cNvPr>
          <p:cNvSpPr/>
          <p:nvPr/>
        </p:nvSpPr>
        <p:spPr>
          <a:xfrm>
            <a:off x="6377388" y="2655702"/>
            <a:ext cx="4250289" cy="960666"/>
          </a:xfrm>
          <a:prstGeom prst="roundRect">
            <a:avLst>
              <a:gd name="adj" fmla="val 0"/>
            </a:avLst>
          </a:prstGeom>
          <a:solidFill>
            <a:srgbClr val="06B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491A53-C6DD-3A43-AC54-5780E0F7C1F7}"/>
              </a:ext>
            </a:extLst>
          </p:cNvPr>
          <p:cNvSpPr txBox="1"/>
          <p:nvPr/>
        </p:nvSpPr>
        <p:spPr>
          <a:xfrm>
            <a:off x="6499025" y="2750504"/>
            <a:ext cx="394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venir Book" panose="02000503020000020003" pitchFamily="2" charset="0"/>
                <a:ea typeface="Avenir Book" charset="0"/>
                <a:cs typeface="Avenir Book" charset="0"/>
              </a:rPr>
              <a:t>% of Asian + White Pop.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  <a:ea typeface="Avenir Book" charset="0"/>
                <a:cs typeface="Avenir Book" charset="0"/>
              </a:rPr>
              <a:t>25% - 67,000  people 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  <a:ea typeface="Avenir Book" charset="0"/>
                <a:cs typeface="Avenir Book" charset="0"/>
              </a:rPr>
              <a:t>35% - 94,000 people  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E906BE4-FA33-1F4C-9FA8-434637071B55}"/>
              </a:ext>
            </a:extLst>
          </p:cNvPr>
          <p:cNvCxnSpPr>
            <a:cxnSpLocks/>
          </p:cNvCxnSpPr>
          <p:nvPr/>
        </p:nvCxnSpPr>
        <p:spPr>
          <a:xfrm>
            <a:off x="6377388" y="2664240"/>
            <a:ext cx="4250289" cy="0"/>
          </a:xfrm>
          <a:prstGeom prst="line">
            <a:avLst/>
          </a:prstGeom>
          <a:ln w="38100">
            <a:solidFill>
              <a:srgbClr val="0314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18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55D29-E041-9840-819A-DDF39CC78FC1}"/>
              </a:ext>
            </a:extLst>
          </p:cNvPr>
          <p:cNvSpPr txBox="1"/>
          <p:nvPr/>
        </p:nvSpPr>
        <p:spPr>
          <a:xfrm flipH="1">
            <a:off x="-1" y="178253"/>
            <a:ext cx="9091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Irvine, CA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6C4F88-0338-424B-AC82-7A4B96AE886F}"/>
              </a:ext>
            </a:extLst>
          </p:cNvPr>
          <p:cNvSpPr txBox="1"/>
          <p:nvPr/>
        </p:nvSpPr>
        <p:spPr>
          <a:xfrm>
            <a:off x="12358" y="742203"/>
            <a:ext cx="12179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Irvine, California is a city in Southern California that has UC Irvine in it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96F3773-FD40-B64B-A88B-7A7E1825B0F6}"/>
              </a:ext>
            </a:extLst>
          </p:cNvPr>
          <p:cNvGrpSpPr/>
          <p:nvPr/>
        </p:nvGrpSpPr>
        <p:grpSpPr>
          <a:xfrm>
            <a:off x="1106715" y="5159183"/>
            <a:ext cx="9978570" cy="962018"/>
            <a:chOff x="3970855" y="5159183"/>
            <a:chExt cx="4250289" cy="962018"/>
          </a:xfrm>
        </p:grpSpPr>
        <p:sp>
          <p:nvSpPr>
            <p:cNvPr id="5" name="Rounded Rectangle 37">
              <a:extLst>
                <a:ext uri="{FF2B5EF4-FFF2-40B4-BE49-F238E27FC236}">
                  <a16:creationId xmlns:a16="http://schemas.microsoft.com/office/drawing/2014/main" id="{A036102B-5A12-514C-9243-315F2C51DC83}"/>
                </a:ext>
              </a:extLst>
            </p:cNvPr>
            <p:cNvSpPr/>
            <p:nvPr/>
          </p:nvSpPr>
          <p:spPr>
            <a:xfrm>
              <a:off x="3970855" y="5160535"/>
              <a:ext cx="4250289" cy="960666"/>
            </a:xfrm>
            <a:prstGeom prst="roundRect">
              <a:avLst>
                <a:gd name="adj" fmla="val 0"/>
              </a:avLst>
            </a:prstGeom>
            <a:solidFill>
              <a:srgbClr val="DBF4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781FE6-9CF4-1749-8255-E3EB8211B670}"/>
                </a:ext>
              </a:extLst>
            </p:cNvPr>
            <p:cNvSpPr txBox="1"/>
            <p:nvPr/>
          </p:nvSpPr>
          <p:spPr>
            <a:xfrm>
              <a:off x="3970855" y="5159183"/>
              <a:ext cx="42502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venir Book" panose="02000503020000020003" pitchFamily="2" charset="0"/>
                  <a:ea typeface="Avenir Book" charset="0"/>
                  <a:cs typeface="Avenir Book" charset="0"/>
                </a:rPr>
                <a:t>Conclusion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venir Book" panose="02000503020000020003" pitchFamily="2" charset="0"/>
                  <a:ea typeface="Avenir Book" charset="0"/>
                  <a:cs typeface="Avenir Book" charset="0"/>
                </a:rPr>
                <a:t>We believe Irvine would be an ideal place to expand to based on a high standard of living, a large median household spending on education, and many children within the desired demographic </a:t>
              </a:r>
            </a:p>
          </p:txBody>
        </p:sp>
      </p:grpSp>
      <p:sp>
        <p:nvSpPr>
          <p:cNvPr id="8" name="Rounded Rectangle 37">
            <a:extLst>
              <a:ext uri="{FF2B5EF4-FFF2-40B4-BE49-F238E27FC236}">
                <a16:creationId xmlns:a16="http://schemas.microsoft.com/office/drawing/2014/main" id="{77B26166-78DC-1E41-8D05-2AB9A5A1BF46}"/>
              </a:ext>
            </a:extLst>
          </p:cNvPr>
          <p:cNvSpPr/>
          <p:nvPr/>
        </p:nvSpPr>
        <p:spPr>
          <a:xfrm>
            <a:off x="1564323" y="1415282"/>
            <a:ext cx="4250289" cy="960666"/>
          </a:xfrm>
          <a:prstGeom prst="roundRect">
            <a:avLst>
              <a:gd name="adj" fmla="val 0"/>
            </a:avLst>
          </a:prstGeom>
          <a:solidFill>
            <a:srgbClr val="06B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EFBCAF-2A4F-ED43-A273-FC9AB3763895}"/>
              </a:ext>
            </a:extLst>
          </p:cNvPr>
          <p:cNvSpPr txBox="1"/>
          <p:nvPr/>
        </p:nvSpPr>
        <p:spPr>
          <a:xfrm>
            <a:off x="1685960" y="1434713"/>
            <a:ext cx="3941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venir Book" panose="02000503020000020003" pitchFamily="2" charset="0"/>
                <a:ea typeface="Avenir Book" charset="0"/>
                <a:cs typeface="Avenir Book" charset="0"/>
              </a:rPr>
              <a:t>Standard of Living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  <a:ea typeface="Avenir Book" charset="0"/>
                <a:cs typeface="Avenir Book" charset="0"/>
              </a:rPr>
              <a:t>MI: $96,938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  <a:ea typeface="Avenir Book" charset="0"/>
                <a:cs typeface="Avenir Book" charset="0"/>
              </a:rPr>
              <a:t> MHP: $726,200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E00C3E-416E-3743-AA4B-F8DA5E0BB984}"/>
              </a:ext>
            </a:extLst>
          </p:cNvPr>
          <p:cNvCxnSpPr>
            <a:cxnSpLocks/>
          </p:cNvCxnSpPr>
          <p:nvPr/>
        </p:nvCxnSpPr>
        <p:spPr>
          <a:xfrm>
            <a:off x="1564323" y="1423820"/>
            <a:ext cx="4250289" cy="0"/>
          </a:xfrm>
          <a:prstGeom prst="line">
            <a:avLst/>
          </a:prstGeom>
          <a:ln w="38100">
            <a:solidFill>
              <a:srgbClr val="0314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D994252-4F11-F741-A0F1-7882F82D1C7B}"/>
              </a:ext>
            </a:extLst>
          </p:cNvPr>
          <p:cNvGrpSpPr/>
          <p:nvPr/>
        </p:nvGrpSpPr>
        <p:grpSpPr>
          <a:xfrm>
            <a:off x="1564323" y="3891582"/>
            <a:ext cx="4250289" cy="960666"/>
            <a:chOff x="1564323" y="2643706"/>
            <a:chExt cx="4250289" cy="960666"/>
          </a:xfrm>
        </p:grpSpPr>
        <p:sp>
          <p:nvSpPr>
            <p:cNvPr id="11" name="Rounded Rectangle 37">
              <a:extLst>
                <a:ext uri="{FF2B5EF4-FFF2-40B4-BE49-F238E27FC236}">
                  <a16:creationId xmlns:a16="http://schemas.microsoft.com/office/drawing/2014/main" id="{43A58ED2-58FC-A640-BB78-A8AF4DCED67B}"/>
                </a:ext>
              </a:extLst>
            </p:cNvPr>
            <p:cNvSpPr/>
            <p:nvPr/>
          </p:nvSpPr>
          <p:spPr>
            <a:xfrm>
              <a:off x="1564323" y="2643706"/>
              <a:ext cx="4250289" cy="960666"/>
            </a:xfrm>
            <a:prstGeom prst="roundRect">
              <a:avLst>
                <a:gd name="adj" fmla="val 0"/>
              </a:avLst>
            </a:prstGeom>
            <a:solidFill>
              <a:srgbClr val="DBF4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800" dirty="0">
                  <a:solidFill>
                    <a:schemeClr val="tx1"/>
                  </a:solidFill>
                  <a:latin typeface="Avenir Book" panose="02000503020000020003" pitchFamily="2" charset="0"/>
                </a:rPr>
                <a:t>$1,697.88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A4C7B9-5C31-854C-931B-338B0A611B6D}"/>
                </a:ext>
              </a:extLst>
            </p:cNvPr>
            <p:cNvSpPr txBox="1"/>
            <p:nvPr/>
          </p:nvSpPr>
          <p:spPr>
            <a:xfrm>
              <a:off x="1685960" y="2750504"/>
              <a:ext cx="3941300" cy="338554"/>
            </a:xfrm>
            <a:prstGeom prst="rect">
              <a:avLst/>
            </a:prstGeom>
            <a:solidFill>
              <a:srgbClr val="DBF4F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Avenir Book" panose="02000503020000020003" pitchFamily="2" charset="0"/>
                  <a:ea typeface="Avenir Book" charset="0"/>
                  <a:cs typeface="Avenir Book" charset="0"/>
                </a:rPr>
                <a:t>$ spent on Education 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BDE3CAD-20EF-BF4A-BFA1-2429373DBA94}"/>
                </a:ext>
              </a:extLst>
            </p:cNvPr>
            <p:cNvCxnSpPr>
              <a:cxnSpLocks/>
            </p:cNvCxnSpPr>
            <p:nvPr/>
          </p:nvCxnSpPr>
          <p:spPr>
            <a:xfrm>
              <a:off x="1564323" y="2664240"/>
              <a:ext cx="4250289" cy="0"/>
            </a:xfrm>
            <a:prstGeom prst="line">
              <a:avLst/>
            </a:prstGeom>
            <a:ln w="38100">
              <a:solidFill>
                <a:srgbClr val="0314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AC7E356-4968-B14F-9F97-17039CCC8E2D}"/>
              </a:ext>
            </a:extLst>
          </p:cNvPr>
          <p:cNvSpPr txBox="1"/>
          <p:nvPr/>
        </p:nvSpPr>
        <p:spPr>
          <a:xfrm>
            <a:off x="6516779" y="1510084"/>
            <a:ext cx="3941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200" dirty="0">
              <a:latin typeface="Avenir Book" panose="02000503020000020003" pitchFamily="2" charset="0"/>
              <a:ea typeface="Avenir Book" charset="0"/>
              <a:cs typeface="Avenir Book" charset="0"/>
            </a:endParaRPr>
          </a:p>
        </p:txBody>
      </p:sp>
      <p:sp>
        <p:nvSpPr>
          <p:cNvPr id="17" name="Rounded Rectangle 37">
            <a:extLst>
              <a:ext uri="{FF2B5EF4-FFF2-40B4-BE49-F238E27FC236}">
                <a16:creationId xmlns:a16="http://schemas.microsoft.com/office/drawing/2014/main" id="{AF307C53-23A5-4447-B672-B615183EFDCC}"/>
              </a:ext>
            </a:extLst>
          </p:cNvPr>
          <p:cNvSpPr/>
          <p:nvPr/>
        </p:nvSpPr>
        <p:spPr>
          <a:xfrm>
            <a:off x="6395142" y="2655702"/>
            <a:ext cx="4250289" cy="960666"/>
          </a:xfrm>
          <a:prstGeom prst="roundRect">
            <a:avLst>
              <a:gd name="adj" fmla="val 0"/>
            </a:avLst>
          </a:prstGeom>
          <a:solidFill>
            <a:srgbClr val="DBF4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B1ED24-8DD0-4841-A345-BE856AD9795F}"/>
              </a:ext>
            </a:extLst>
          </p:cNvPr>
          <p:cNvSpPr txBox="1"/>
          <p:nvPr/>
        </p:nvSpPr>
        <p:spPr>
          <a:xfrm>
            <a:off x="6516779" y="2750504"/>
            <a:ext cx="394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venir Book" panose="02000503020000020003" pitchFamily="2" charset="0"/>
                <a:ea typeface="Avenir Book" charset="0"/>
                <a:cs typeface="Avenir Book" charset="0"/>
              </a:rPr>
              <a:t>% of Asian + White Pop.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  <a:ea typeface="Avenir Book" charset="0"/>
                <a:cs typeface="Avenir Book" charset="0"/>
              </a:rPr>
              <a:t>20.52% - 654,727 people 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  <a:ea typeface="Avenir Book" charset="0"/>
                <a:cs typeface="Avenir Book" charset="0"/>
              </a:rPr>
              <a:t>58.04% - 1,851,955 people 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F27FDB-172E-5045-9D03-D84321CF611E}"/>
              </a:ext>
            </a:extLst>
          </p:cNvPr>
          <p:cNvCxnSpPr>
            <a:cxnSpLocks/>
          </p:cNvCxnSpPr>
          <p:nvPr/>
        </p:nvCxnSpPr>
        <p:spPr>
          <a:xfrm>
            <a:off x="6395142" y="2664240"/>
            <a:ext cx="4250289" cy="0"/>
          </a:xfrm>
          <a:prstGeom prst="line">
            <a:avLst/>
          </a:prstGeom>
          <a:ln w="38100">
            <a:solidFill>
              <a:srgbClr val="0314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37">
            <a:extLst>
              <a:ext uri="{FF2B5EF4-FFF2-40B4-BE49-F238E27FC236}">
                <a16:creationId xmlns:a16="http://schemas.microsoft.com/office/drawing/2014/main" id="{F5945481-CB17-E14A-9694-8C192A16304C}"/>
              </a:ext>
            </a:extLst>
          </p:cNvPr>
          <p:cNvSpPr/>
          <p:nvPr/>
        </p:nvSpPr>
        <p:spPr>
          <a:xfrm>
            <a:off x="6395142" y="1428154"/>
            <a:ext cx="4250289" cy="960666"/>
          </a:xfrm>
          <a:prstGeom prst="roundRect">
            <a:avLst>
              <a:gd name="adj" fmla="val 0"/>
            </a:avLst>
          </a:prstGeom>
          <a:solidFill>
            <a:srgbClr val="DBF4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77B3FA-9966-C447-9E9D-DDB219117975}"/>
              </a:ext>
            </a:extLst>
          </p:cNvPr>
          <p:cNvSpPr txBox="1"/>
          <p:nvPr/>
        </p:nvSpPr>
        <p:spPr>
          <a:xfrm>
            <a:off x="6516779" y="1522956"/>
            <a:ext cx="3941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venir Book" panose="02000503020000020003" pitchFamily="2" charset="0"/>
                <a:ea typeface="Avenir Book" charset="0"/>
                <a:cs typeface="Avenir Book" charset="0"/>
              </a:rPr>
              <a:t>% w/ College Education</a:t>
            </a:r>
          </a:p>
          <a:p>
            <a:pPr algn="ctr"/>
            <a:r>
              <a:rPr lang="en-US" sz="2400" dirty="0">
                <a:latin typeface="Avenir Book" panose="02000503020000020003" pitchFamily="2" charset="0"/>
                <a:ea typeface="Avenir Book" charset="0"/>
                <a:cs typeface="Avenir Book" charset="0"/>
              </a:rPr>
              <a:t>20.93% - 450,915 people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32983F5-6D88-324F-B5AA-A734DA87FD67}"/>
              </a:ext>
            </a:extLst>
          </p:cNvPr>
          <p:cNvCxnSpPr>
            <a:cxnSpLocks/>
          </p:cNvCxnSpPr>
          <p:nvPr/>
        </p:nvCxnSpPr>
        <p:spPr>
          <a:xfrm>
            <a:off x="6395142" y="1436692"/>
            <a:ext cx="4250289" cy="0"/>
          </a:xfrm>
          <a:prstGeom prst="line">
            <a:avLst/>
          </a:prstGeom>
          <a:ln w="38100">
            <a:solidFill>
              <a:srgbClr val="0314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37">
            <a:extLst>
              <a:ext uri="{FF2B5EF4-FFF2-40B4-BE49-F238E27FC236}">
                <a16:creationId xmlns:a16="http://schemas.microsoft.com/office/drawing/2014/main" id="{3BAAC604-EAAD-4040-96B1-26C77ED7065F}"/>
              </a:ext>
            </a:extLst>
          </p:cNvPr>
          <p:cNvSpPr/>
          <p:nvPr/>
        </p:nvSpPr>
        <p:spPr>
          <a:xfrm>
            <a:off x="6395142" y="3896122"/>
            <a:ext cx="4250289" cy="960666"/>
          </a:xfrm>
          <a:prstGeom prst="roundRect">
            <a:avLst>
              <a:gd name="adj" fmla="val 0"/>
            </a:avLst>
          </a:prstGeom>
          <a:solidFill>
            <a:srgbClr val="DBF4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F3EA77-2CD7-4E4E-BCFC-D80DA1E8C7B3}"/>
              </a:ext>
            </a:extLst>
          </p:cNvPr>
          <p:cNvSpPr txBox="1"/>
          <p:nvPr/>
        </p:nvSpPr>
        <p:spPr>
          <a:xfrm>
            <a:off x="6516779" y="3990924"/>
            <a:ext cx="394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venir Book" panose="02000503020000020003" pitchFamily="2" charset="0"/>
                <a:ea typeface="Avenir Book" charset="0"/>
                <a:cs typeface="Avenir Book" charset="0"/>
              </a:rPr>
              <a:t>Top Ranked High Schools </a:t>
            </a:r>
          </a:p>
          <a:p>
            <a:pPr algn="ctr"/>
            <a:r>
              <a:rPr lang="en-US" sz="3200" dirty="0">
                <a:latin typeface="Avenir Book" panose="02000503020000020003" pitchFamily="2" charset="0"/>
                <a:ea typeface="Avenir Book" charset="0"/>
                <a:cs typeface="Avenir Book" charset="0"/>
              </a:rPr>
              <a:t>5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D937590-D9EF-374C-952B-D3BCAD81B6B9}"/>
              </a:ext>
            </a:extLst>
          </p:cNvPr>
          <p:cNvCxnSpPr>
            <a:cxnSpLocks/>
          </p:cNvCxnSpPr>
          <p:nvPr/>
        </p:nvCxnSpPr>
        <p:spPr>
          <a:xfrm>
            <a:off x="6395142" y="3904660"/>
            <a:ext cx="4250289" cy="0"/>
          </a:xfrm>
          <a:prstGeom prst="line">
            <a:avLst/>
          </a:prstGeom>
          <a:ln w="38100">
            <a:solidFill>
              <a:srgbClr val="0314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083AB70-15AD-BC46-94EE-D9CE119F85E4}"/>
              </a:ext>
            </a:extLst>
          </p:cNvPr>
          <p:cNvCxnSpPr>
            <a:cxnSpLocks/>
          </p:cNvCxnSpPr>
          <p:nvPr/>
        </p:nvCxnSpPr>
        <p:spPr>
          <a:xfrm>
            <a:off x="1106715" y="5160535"/>
            <a:ext cx="9978570" cy="0"/>
          </a:xfrm>
          <a:prstGeom prst="line">
            <a:avLst/>
          </a:prstGeom>
          <a:ln w="38100">
            <a:solidFill>
              <a:srgbClr val="0314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5CAF5A2-8F99-9042-89EA-E38870497A5D}"/>
              </a:ext>
            </a:extLst>
          </p:cNvPr>
          <p:cNvGrpSpPr/>
          <p:nvPr/>
        </p:nvGrpSpPr>
        <p:grpSpPr>
          <a:xfrm>
            <a:off x="608610" y="2663491"/>
            <a:ext cx="6096000" cy="960666"/>
            <a:chOff x="590856" y="3900422"/>
            <a:chExt cx="6096000" cy="960666"/>
          </a:xfrm>
        </p:grpSpPr>
        <p:sp>
          <p:nvSpPr>
            <p:cNvPr id="14" name="Rounded Rectangle 37">
              <a:extLst>
                <a:ext uri="{FF2B5EF4-FFF2-40B4-BE49-F238E27FC236}">
                  <a16:creationId xmlns:a16="http://schemas.microsoft.com/office/drawing/2014/main" id="{C3238999-CBE4-464C-B8B0-E2F1391E805A}"/>
                </a:ext>
              </a:extLst>
            </p:cNvPr>
            <p:cNvSpPr/>
            <p:nvPr/>
          </p:nvSpPr>
          <p:spPr>
            <a:xfrm>
              <a:off x="1546569" y="3900422"/>
              <a:ext cx="4250289" cy="960666"/>
            </a:xfrm>
            <a:prstGeom prst="roundRect">
              <a:avLst>
                <a:gd name="adj" fmla="val 0"/>
              </a:avLst>
            </a:prstGeom>
            <a:solidFill>
              <a:srgbClr val="06BA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59A8681-C58A-0245-8848-39BEE201B000}"/>
                </a:ext>
              </a:extLst>
            </p:cNvPr>
            <p:cNvCxnSpPr>
              <a:cxnSpLocks/>
            </p:cNvCxnSpPr>
            <p:nvPr/>
          </p:nvCxnSpPr>
          <p:spPr>
            <a:xfrm>
              <a:off x="1546569" y="3908960"/>
              <a:ext cx="4250289" cy="0"/>
            </a:xfrm>
            <a:prstGeom prst="line">
              <a:avLst/>
            </a:prstGeom>
            <a:ln w="38100">
              <a:solidFill>
                <a:srgbClr val="0314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18D4277-9780-6B44-A6BF-70813361654F}"/>
                </a:ext>
              </a:extLst>
            </p:cNvPr>
            <p:cNvSpPr/>
            <p:nvPr/>
          </p:nvSpPr>
          <p:spPr>
            <a:xfrm>
              <a:off x="590856" y="4013511"/>
              <a:ext cx="6096000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Avenir Book" panose="02000503020000020003" pitchFamily="2" charset="0"/>
                  <a:ea typeface="Avenir Book" charset="0"/>
                  <a:cs typeface="Avenir Book" charset="0"/>
                </a:rPr>
                <a:t>% of 15-19 yr. olds</a:t>
              </a:r>
            </a:p>
            <a:p>
              <a:pPr algn="ctr"/>
              <a:r>
                <a:rPr lang="en-US" sz="2800" dirty="0">
                  <a:latin typeface="Avenir Book" panose="02000503020000020003" pitchFamily="2" charset="0"/>
                  <a:ea typeface="Avenir Book" charset="0"/>
                  <a:cs typeface="Avenir Book" charset="0"/>
                </a:rPr>
                <a:t>7.66% - 259,159 people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9319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4549E3-C117-D54B-8AB8-658E75B82806}"/>
              </a:ext>
            </a:extLst>
          </p:cNvPr>
          <p:cNvSpPr txBox="1"/>
          <p:nvPr/>
        </p:nvSpPr>
        <p:spPr>
          <a:xfrm flipH="1">
            <a:off x="-1" y="178253"/>
            <a:ext cx="9091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Competitive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6B3BC1-09D9-6B40-8B33-8E6F11895049}"/>
              </a:ext>
            </a:extLst>
          </p:cNvPr>
          <p:cNvSpPr txBox="1"/>
          <p:nvPr/>
        </p:nvSpPr>
        <p:spPr>
          <a:xfrm>
            <a:off x="12358" y="742203"/>
            <a:ext cx="12179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Competitive analysis within the Northeast markets</a:t>
            </a:r>
          </a:p>
        </p:txBody>
      </p:sp>
      <p:pic>
        <p:nvPicPr>
          <p:cNvPr id="5" name="Google Shape;143;p16">
            <a:extLst>
              <a:ext uri="{FF2B5EF4-FFF2-40B4-BE49-F238E27FC236}">
                <a16:creationId xmlns:a16="http://schemas.microsoft.com/office/drawing/2014/main" id="{9C998472-38E2-F546-8F2E-8BDDFE81E26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76219" y="3708413"/>
            <a:ext cx="8316799" cy="732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8956689-2795-8C4C-9289-28C4D53E8F0D}"/>
              </a:ext>
            </a:extLst>
          </p:cNvPr>
          <p:cNvGrpSpPr/>
          <p:nvPr/>
        </p:nvGrpSpPr>
        <p:grpSpPr>
          <a:xfrm>
            <a:off x="918918" y="1197817"/>
            <a:ext cx="11202108" cy="1029568"/>
            <a:chOff x="1154015" y="1232856"/>
            <a:chExt cx="11313617" cy="1029568"/>
          </a:xfrm>
        </p:grpSpPr>
        <p:sp>
          <p:nvSpPr>
            <p:cNvPr id="9" name="Rounded Rectangle 37">
              <a:extLst>
                <a:ext uri="{FF2B5EF4-FFF2-40B4-BE49-F238E27FC236}">
                  <a16:creationId xmlns:a16="http://schemas.microsoft.com/office/drawing/2014/main" id="{63E4B0DE-B239-C347-B39C-F9BAB21CB87B}"/>
                </a:ext>
              </a:extLst>
            </p:cNvPr>
            <p:cNvSpPr/>
            <p:nvPr/>
          </p:nvSpPr>
          <p:spPr>
            <a:xfrm>
              <a:off x="1154015" y="1236823"/>
              <a:ext cx="2198785" cy="1021840"/>
            </a:xfrm>
            <a:prstGeom prst="roundRect">
              <a:avLst>
                <a:gd name="adj" fmla="val 0"/>
              </a:avLst>
            </a:prstGeom>
            <a:solidFill>
              <a:srgbClr val="DBF4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F91E8D-D2A9-9847-9DF4-DC721B13CA8B}"/>
                </a:ext>
              </a:extLst>
            </p:cNvPr>
            <p:cNvSpPr txBox="1"/>
            <p:nvPr/>
          </p:nvSpPr>
          <p:spPr>
            <a:xfrm>
              <a:off x="1233938" y="1364854"/>
              <a:ext cx="2038937" cy="400110"/>
            </a:xfrm>
            <a:prstGeom prst="rect">
              <a:avLst/>
            </a:prstGeom>
            <a:solidFill>
              <a:srgbClr val="DBF4F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Avenir Book" panose="02000503020000020003" pitchFamily="2" charset="0"/>
                  <a:ea typeface="Avenir Book" charset="0"/>
                  <a:cs typeface="Avenir Book" charset="0"/>
                </a:rPr>
                <a:t>Newton, MA</a:t>
              </a:r>
              <a:endParaRPr lang="en-US" sz="2000" dirty="0">
                <a:latin typeface="Avenir Book" panose="02000503020000020003" pitchFamily="2" charset="0"/>
                <a:ea typeface="Avenir Book" charset="0"/>
                <a:cs typeface="Avenir Book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3A5626F-BD7E-BA4B-90A7-28D7FD524406}"/>
                </a:ext>
              </a:extLst>
            </p:cNvPr>
            <p:cNvCxnSpPr>
              <a:cxnSpLocks/>
            </p:cNvCxnSpPr>
            <p:nvPr/>
          </p:nvCxnSpPr>
          <p:spPr>
            <a:xfrm>
              <a:off x="1154015" y="1245361"/>
              <a:ext cx="2198785" cy="0"/>
            </a:xfrm>
            <a:prstGeom prst="line">
              <a:avLst/>
            </a:prstGeom>
            <a:ln w="38100">
              <a:solidFill>
                <a:srgbClr val="0314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ounded Rectangle 37">
              <a:extLst>
                <a:ext uri="{FF2B5EF4-FFF2-40B4-BE49-F238E27FC236}">
                  <a16:creationId xmlns:a16="http://schemas.microsoft.com/office/drawing/2014/main" id="{596B7D2B-7126-3A42-93E9-0E1E029C4E70}"/>
                </a:ext>
              </a:extLst>
            </p:cNvPr>
            <p:cNvSpPr/>
            <p:nvPr/>
          </p:nvSpPr>
          <p:spPr>
            <a:xfrm>
              <a:off x="3432723" y="1236823"/>
              <a:ext cx="2198785" cy="1021839"/>
            </a:xfrm>
            <a:prstGeom prst="roundRect">
              <a:avLst>
                <a:gd name="adj" fmla="val 0"/>
              </a:avLst>
            </a:prstGeom>
            <a:solidFill>
              <a:srgbClr val="DBF4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04AAE5-3659-ED41-B974-19022618BC56}"/>
                </a:ext>
              </a:extLst>
            </p:cNvPr>
            <p:cNvSpPr txBox="1"/>
            <p:nvPr/>
          </p:nvSpPr>
          <p:spPr>
            <a:xfrm>
              <a:off x="3512646" y="1364854"/>
              <a:ext cx="2038937" cy="400110"/>
            </a:xfrm>
            <a:prstGeom prst="rect">
              <a:avLst/>
            </a:prstGeom>
            <a:solidFill>
              <a:srgbClr val="DBF4F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Avenir Book" panose="02000503020000020003" pitchFamily="2" charset="0"/>
                  <a:ea typeface="Avenir Book" charset="0"/>
                  <a:cs typeface="Avenir Book" charset="0"/>
                </a:rPr>
                <a:t>Cambridge, MA</a:t>
              </a:r>
              <a:endParaRPr lang="en-US" sz="2000" dirty="0">
                <a:latin typeface="Avenir Book" panose="02000503020000020003" pitchFamily="2" charset="0"/>
                <a:ea typeface="Avenir Book" charset="0"/>
                <a:cs typeface="Avenir Book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71C183B-BB5E-2C4D-9724-A7AC83F27815}"/>
                </a:ext>
              </a:extLst>
            </p:cNvPr>
            <p:cNvCxnSpPr>
              <a:cxnSpLocks/>
            </p:cNvCxnSpPr>
            <p:nvPr/>
          </p:nvCxnSpPr>
          <p:spPr>
            <a:xfrm>
              <a:off x="3432723" y="1245361"/>
              <a:ext cx="2198785" cy="0"/>
            </a:xfrm>
            <a:prstGeom prst="line">
              <a:avLst/>
            </a:prstGeom>
            <a:ln w="38100">
              <a:solidFill>
                <a:srgbClr val="0314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86D3A31-2C55-F448-8B01-D2DE83A413E1}"/>
                </a:ext>
              </a:extLst>
            </p:cNvPr>
            <p:cNvGrpSpPr/>
            <p:nvPr/>
          </p:nvGrpSpPr>
          <p:grpSpPr>
            <a:xfrm>
              <a:off x="5711431" y="1232857"/>
              <a:ext cx="2198785" cy="1029567"/>
              <a:chOff x="5711431" y="1232857"/>
              <a:chExt cx="2198785" cy="1029567"/>
            </a:xfrm>
          </p:grpSpPr>
          <p:sp>
            <p:nvSpPr>
              <p:cNvPr id="23" name="Rounded Rectangle 37">
                <a:extLst>
                  <a:ext uri="{FF2B5EF4-FFF2-40B4-BE49-F238E27FC236}">
                    <a16:creationId xmlns:a16="http://schemas.microsoft.com/office/drawing/2014/main" id="{59883909-ECB0-9945-9FF6-D04893707C8E}"/>
                  </a:ext>
                </a:extLst>
              </p:cNvPr>
              <p:cNvSpPr/>
              <p:nvPr/>
            </p:nvSpPr>
            <p:spPr>
              <a:xfrm>
                <a:off x="5711431" y="1232857"/>
                <a:ext cx="2198785" cy="1029567"/>
              </a:xfrm>
              <a:prstGeom prst="roundRect">
                <a:avLst>
                  <a:gd name="adj" fmla="val 0"/>
                </a:avLst>
              </a:prstGeom>
              <a:solidFill>
                <a:srgbClr val="DBF4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venir Book" panose="02000503020000020003" pitchFamily="2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2D66522-06DF-B64C-96CA-41641253A5C3}"/>
                  </a:ext>
                </a:extLst>
              </p:cNvPr>
              <p:cNvSpPr txBox="1"/>
              <p:nvPr/>
            </p:nvSpPr>
            <p:spPr>
              <a:xfrm>
                <a:off x="5791354" y="1360888"/>
                <a:ext cx="2038937" cy="400110"/>
              </a:xfrm>
              <a:prstGeom prst="rect">
                <a:avLst/>
              </a:prstGeom>
              <a:solidFill>
                <a:srgbClr val="DBF4FD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Avenir Book" panose="02000503020000020003" pitchFamily="2" charset="0"/>
                    <a:ea typeface="Avenir Book" charset="0"/>
                    <a:cs typeface="Avenir Book" charset="0"/>
                  </a:rPr>
                  <a:t>Jersey City, NJ</a:t>
                </a:r>
                <a:endParaRPr lang="en-US" sz="2000" dirty="0">
                  <a:latin typeface="Avenir Book" panose="02000503020000020003" pitchFamily="2" charset="0"/>
                  <a:ea typeface="Avenir Book" charset="0"/>
                  <a:cs typeface="Avenir Book" charset="0"/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66410EF-B73D-D046-9A0C-92F7AF9877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1431" y="1241395"/>
                <a:ext cx="2198785" cy="0"/>
              </a:xfrm>
              <a:prstGeom prst="line">
                <a:avLst/>
              </a:prstGeom>
              <a:ln w="38100">
                <a:solidFill>
                  <a:srgbClr val="03146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B94ECF3-D186-7C4B-A952-74517106359C}"/>
                </a:ext>
              </a:extLst>
            </p:cNvPr>
            <p:cNvGrpSpPr/>
            <p:nvPr/>
          </p:nvGrpSpPr>
          <p:grpSpPr>
            <a:xfrm>
              <a:off x="7990139" y="1232856"/>
              <a:ext cx="2198785" cy="1029566"/>
              <a:chOff x="5711431" y="1232857"/>
              <a:chExt cx="2198785" cy="1029566"/>
            </a:xfrm>
          </p:grpSpPr>
          <p:sp>
            <p:nvSpPr>
              <p:cNvPr id="20" name="Rounded Rectangle 37">
                <a:extLst>
                  <a:ext uri="{FF2B5EF4-FFF2-40B4-BE49-F238E27FC236}">
                    <a16:creationId xmlns:a16="http://schemas.microsoft.com/office/drawing/2014/main" id="{FC15EF6E-78AD-6F4D-9275-BB87244E7FE5}"/>
                  </a:ext>
                </a:extLst>
              </p:cNvPr>
              <p:cNvSpPr/>
              <p:nvPr/>
            </p:nvSpPr>
            <p:spPr>
              <a:xfrm>
                <a:off x="5711431" y="1232857"/>
                <a:ext cx="2198785" cy="1029566"/>
              </a:xfrm>
              <a:prstGeom prst="roundRect">
                <a:avLst>
                  <a:gd name="adj" fmla="val 0"/>
                </a:avLst>
              </a:prstGeom>
              <a:solidFill>
                <a:srgbClr val="DBF4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venir Book" panose="02000503020000020003" pitchFamily="2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AB5083A-B0C0-AD48-9C3B-F9AC6B990B1D}"/>
                  </a:ext>
                </a:extLst>
              </p:cNvPr>
              <p:cNvSpPr txBox="1"/>
              <p:nvPr/>
            </p:nvSpPr>
            <p:spPr>
              <a:xfrm>
                <a:off x="5791354" y="1360888"/>
                <a:ext cx="2038937" cy="400110"/>
              </a:xfrm>
              <a:prstGeom prst="rect">
                <a:avLst/>
              </a:prstGeom>
              <a:solidFill>
                <a:srgbClr val="DBF4FD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Avenir Book" panose="02000503020000020003" pitchFamily="2" charset="0"/>
                    <a:ea typeface="Avenir Book" charset="0"/>
                    <a:cs typeface="Avenir Book" charset="0"/>
                  </a:rPr>
                  <a:t>Greenwich, CT</a:t>
                </a:r>
                <a:endParaRPr lang="en-US" sz="2000" dirty="0">
                  <a:latin typeface="Avenir Book" panose="02000503020000020003" pitchFamily="2" charset="0"/>
                  <a:ea typeface="Avenir Book" charset="0"/>
                  <a:cs typeface="Avenir Book" charset="0"/>
                </a:endParaRP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6F4BEBD-DE6A-514C-B602-3A00B4849D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1431" y="1241395"/>
                <a:ext cx="2198785" cy="0"/>
              </a:xfrm>
              <a:prstGeom prst="line">
                <a:avLst/>
              </a:prstGeom>
              <a:ln w="38100">
                <a:solidFill>
                  <a:srgbClr val="03146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Rounded Rectangle 37">
              <a:extLst>
                <a:ext uri="{FF2B5EF4-FFF2-40B4-BE49-F238E27FC236}">
                  <a16:creationId xmlns:a16="http://schemas.microsoft.com/office/drawing/2014/main" id="{107497DB-423F-7846-A690-E605EA7F9412}"/>
                </a:ext>
              </a:extLst>
            </p:cNvPr>
            <p:cNvSpPr/>
            <p:nvPr/>
          </p:nvSpPr>
          <p:spPr>
            <a:xfrm>
              <a:off x="10268847" y="1241394"/>
              <a:ext cx="2198785" cy="1017268"/>
            </a:xfrm>
            <a:prstGeom prst="roundRect">
              <a:avLst>
                <a:gd name="adj" fmla="val 0"/>
              </a:avLst>
            </a:prstGeom>
            <a:solidFill>
              <a:srgbClr val="DBF4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F4C8871-AFF6-BA48-A4FC-C6DF974A32D3}"/>
                </a:ext>
              </a:extLst>
            </p:cNvPr>
            <p:cNvSpPr txBox="1"/>
            <p:nvPr/>
          </p:nvSpPr>
          <p:spPr>
            <a:xfrm>
              <a:off x="10348770" y="1369425"/>
              <a:ext cx="2038937" cy="400110"/>
            </a:xfrm>
            <a:prstGeom prst="rect">
              <a:avLst/>
            </a:prstGeom>
            <a:solidFill>
              <a:srgbClr val="DBF4F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Avenir Book" panose="02000503020000020003" pitchFamily="2" charset="0"/>
                  <a:ea typeface="Avenir Book" charset="0"/>
                  <a:cs typeface="Avenir Book" charset="0"/>
                </a:rPr>
                <a:t>Somerset, NJ</a:t>
              </a:r>
              <a:endParaRPr lang="en-US" sz="2000" dirty="0">
                <a:latin typeface="Avenir Book" panose="02000503020000020003" pitchFamily="2" charset="0"/>
                <a:ea typeface="Avenir Book" charset="0"/>
                <a:cs typeface="Avenir Book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4E04C7-FB58-1844-A94B-B96586FBDEA9}"/>
                </a:ext>
              </a:extLst>
            </p:cNvPr>
            <p:cNvCxnSpPr>
              <a:cxnSpLocks/>
            </p:cNvCxnSpPr>
            <p:nvPr/>
          </p:nvCxnSpPr>
          <p:spPr>
            <a:xfrm>
              <a:off x="10268847" y="1249932"/>
              <a:ext cx="2198785" cy="0"/>
            </a:xfrm>
            <a:prstGeom prst="line">
              <a:avLst/>
            </a:prstGeom>
            <a:ln w="38100">
              <a:solidFill>
                <a:srgbClr val="0314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514AB53-B54A-2742-B133-00026CF569C0}"/>
              </a:ext>
            </a:extLst>
          </p:cNvPr>
          <p:cNvSpPr txBox="1"/>
          <p:nvPr/>
        </p:nvSpPr>
        <p:spPr>
          <a:xfrm>
            <a:off x="1578184" y="2288750"/>
            <a:ext cx="968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venir Book" panose="02000503020000020003" pitchFamily="2" charset="0"/>
              </a:rPr>
              <a:t>26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F009E6E-8099-B44E-B270-4F5377B56FC9}"/>
              </a:ext>
            </a:extLst>
          </p:cNvPr>
          <p:cNvSpPr txBox="1"/>
          <p:nvPr/>
        </p:nvSpPr>
        <p:spPr>
          <a:xfrm>
            <a:off x="3820767" y="2313872"/>
            <a:ext cx="968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venir Book" panose="02000503020000020003" pitchFamily="2" charset="0"/>
              </a:rPr>
              <a:t>13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6543AE-4577-F64F-876D-A1A0C827F8C8}"/>
              </a:ext>
            </a:extLst>
          </p:cNvPr>
          <p:cNvSpPr txBox="1"/>
          <p:nvPr/>
        </p:nvSpPr>
        <p:spPr>
          <a:xfrm>
            <a:off x="6077016" y="2310522"/>
            <a:ext cx="968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venir Book" panose="02000503020000020003" pitchFamily="2" charset="0"/>
              </a:rPr>
              <a:t>13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0B584B4-54BD-6648-BFA2-E532F6AD749C}"/>
              </a:ext>
            </a:extLst>
          </p:cNvPr>
          <p:cNvSpPr txBox="1"/>
          <p:nvPr/>
        </p:nvSpPr>
        <p:spPr>
          <a:xfrm>
            <a:off x="8333265" y="2288750"/>
            <a:ext cx="968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venir Book" panose="02000503020000020003" pitchFamily="2" charset="0"/>
              </a:rPr>
              <a:t>24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573377-40B3-6646-B8E2-64F5A3942EF7}"/>
              </a:ext>
            </a:extLst>
          </p:cNvPr>
          <p:cNvSpPr txBox="1"/>
          <p:nvPr/>
        </p:nvSpPr>
        <p:spPr>
          <a:xfrm>
            <a:off x="10575848" y="2315244"/>
            <a:ext cx="968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venir Book" panose="02000503020000020003" pitchFamily="2" charset="0"/>
              </a:rPr>
              <a:t>33</a:t>
            </a:r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6" name="Google Shape;144;p16">
            <a:extLst>
              <a:ext uri="{FF2B5EF4-FFF2-40B4-BE49-F238E27FC236}">
                <a16:creationId xmlns:a16="http://schemas.microsoft.com/office/drawing/2014/main" id="{72375395-03A3-084D-BE45-1928FC4A92C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2303724"/>
            <a:ext cx="12206064" cy="1060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604FC5B-FED4-7847-BBBE-F3A1A60CD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5" y="2421449"/>
            <a:ext cx="863693" cy="863693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B56C8CDB-788A-724D-9AE8-849238149D91}"/>
              </a:ext>
            </a:extLst>
          </p:cNvPr>
          <p:cNvGrpSpPr/>
          <p:nvPr/>
        </p:nvGrpSpPr>
        <p:grpSpPr>
          <a:xfrm>
            <a:off x="-1" y="3364162"/>
            <a:ext cx="12206064" cy="1484546"/>
            <a:chOff x="-20243" y="4233044"/>
            <a:chExt cx="12206064" cy="1484546"/>
          </a:xfrm>
        </p:grpSpPr>
        <p:pic>
          <p:nvPicPr>
            <p:cNvPr id="35" name="Google Shape;144;p16">
              <a:extLst>
                <a:ext uri="{FF2B5EF4-FFF2-40B4-BE49-F238E27FC236}">
                  <a16:creationId xmlns:a16="http://schemas.microsoft.com/office/drawing/2014/main" id="{196E32A6-27B3-D541-BD90-BA7AC8D5A0CB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0243" y="4233044"/>
              <a:ext cx="12206064" cy="14294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EDC1D79-2B8E-2741-A2DA-2F2CA905291D}"/>
                </a:ext>
              </a:extLst>
            </p:cNvPr>
            <p:cNvSpPr txBox="1"/>
            <p:nvPr/>
          </p:nvSpPr>
          <p:spPr>
            <a:xfrm>
              <a:off x="10078614" y="4363533"/>
              <a:ext cx="19077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About 50% are private independent tutors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509C60-37F3-D649-A40B-088C6D216BF9}"/>
                </a:ext>
              </a:extLst>
            </p:cNvPr>
            <p:cNvSpPr txBox="1"/>
            <p:nvPr/>
          </p:nvSpPr>
          <p:spPr>
            <a:xfrm>
              <a:off x="7791258" y="4378762"/>
              <a:ext cx="223179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Many of the businesses with the most reviews were poorly rated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6828550-4583-974A-9891-DF634523D420}"/>
                </a:ext>
              </a:extLst>
            </p:cNvPr>
            <p:cNvSpPr txBox="1"/>
            <p:nvPr/>
          </p:nvSpPr>
          <p:spPr>
            <a:xfrm>
              <a:off x="5478017" y="4396797"/>
              <a:ext cx="228878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About 40% of the services offered are concentrated within a 5 mile radius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827331C-15B3-5F4C-9AC9-F7F5512A87E8}"/>
                </a:ext>
              </a:extLst>
            </p:cNvPr>
            <p:cNvSpPr txBox="1"/>
            <p:nvPr/>
          </p:nvSpPr>
          <p:spPr>
            <a:xfrm>
              <a:off x="3254302" y="4492588"/>
              <a:ext cx="20979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Above average Yelp reviews (Typically 3/5 stars or greater)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71DAB37-CC3C-3A46-AE27-0FBFC5D0E7C3}"/>
                </a:ext>
              </a:extLst>
            </p:cNvPr>
            <p:cNvSpPr txBox="1"/>
            <p:nvPr/>
          </p:nvSpPr>
          <p:spPr>
            <a:xfrm>
              <a:off x="918918" y="4517261"/>
              <a:ext cx="234973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</a:rPr>
                <a:t>About 33% of the companies present have in person services 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9DA5D1E-25E5-1D4F-934B-423CEFA69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7884" y="4512028"/>
              <a:ext cx="993689" cy="993689"/>
            </a:xfrm>
            <a:prstGeom prst="rect">
              <a:avLst/>
            </a:prstGeom>
          </p:spPr>
        </p:pic>
      </p:grpSp>
      <p:sp>
        <p:nvSpPr>
          <p:cNvPr id="48" name="Rounded Rectangle 37">
            <a:extLst>
              <a:ext uri="{FF2B5EF4-FFF2-40B4-BE49-F238E27FC236}">
                <a16:creationId xmlns:a16="http://schemas.microsoft.com/office/drawing/2014/main" id="{18E2DC27-3A22-C541-B7E3-CB0C5C4EAF0B}"/>
              </a:ext>
            </a:extLst>
          </p:cNvPr>
          <p:cNvSpPr/>
          <p:nvPr/>
        </p:nvSpPr>
        <p:spPr>
          <a:xfrm>
            <a:off x="1106715" y="4940584"/>
            <a:ext cx="9978570" cy="1198975"/>
          </a:xfrm>
          <a:prstGeom prst="roundRect">
            <a:avLst>
              <a:gd name="adj" fmla="val 0"/>
            </a:avLst>
          </a:prstGeom>
          <a:solidFill>
            <a:srgbClr val="DBF4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18105CA-D259-4E4B-A38D-C70E7135FF60}"/>
              </a:ext>
            </a:extLst>
          </p:cNvPr>
          <p:cNvSpPr txBox="1"/>
          <p:nvPr/>
        </p:nvSpPr>
        <p:spPr>
          <a:xfrm>
            <a:off x="1106715" y="4939233"/>
            <a:ext cx="9978570" cy="1323439"/>
          </a:xfrm>
          <a:prstGeom prst="rect">
            <a:avLst/>
          </a:prstGeom>
          <a:solidFill>
            <a:srgbClr val="DBF4FD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Book" panose="02000503020000020003" pitchFamily="2" charset="0"/>
                <a:ea typeface="Avenir Book" charset="0"/>
                <a:cs typeface="Avenir Book" charset="0"/>
              </a:rPr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venir Book" panose="02000503020000020003" pitchFamily="2" charset="0"/>
                <a:ea typeface="Avenir Book" charset="0"/>
                <a:cs typeface="Avenir Book" charset="0"/>
              </a:rPr>
              <a:t>The </a:t>
            </a:r>
            <a:r>
              <a:rPr lang="en-US" sz="1600" b="1" dirty="0">
                <a:latin typeface="Avenir Book" panose="02000503020000020003" pitchFamily="2" charset="0"/>
                <a:ea typeface="Avenir Book" charset="0"/>
                <a:cs typeface="Avenir Book" charset="0"/>
              </a:rPr>
              <a:t>demand</a:t>
            </a:r>
            <a:r>
              <a:rPr lang="en-US" sz="1600" dirty="0">
                <a:latin typeface="Avenir Book" panose="02000503020000020003" pitchFamily="2" charset="0"/>
                <a:ea typeface="Avenir Book" charset="0"/>
                <a:cs typeface="Avenir Book" charset="0"/>
              </a:rPr>
              <a:t> for college counseling services </a:t>
            </a:r>
            <a:r>
              <a:rPr lang="en-US" sz="1600" b="1" dirty="0">
                <a:latin typeface="Avenir Book" panose="02000503020000020003" pitchFamily="2" charset="0"/>
                <a:ea typeface="Avenir Book" charset="0"/>
                <a:cs typeface="Avenir Book" charset="0"/>
              </a:rPr>
              <a:t>exists</a:t>
            </a:r>
            <a:r>
              <a:rPr lang="en-US" sz="1600" dirty="0">
                <a:latin typeface="Avenir Book" panose="02000503020000020003" pitchFamily="2" charset="0"/>
                <a:ea typeface="Avenir Book" charset="0"/>
                <a:cs typeface="Avenir Book" charset="0"/>
              </a:rPr>
              <a:t> at each of these locations because there are multiple companies offering services as of now.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venir Book" panose="02000503020000020003" pitchFamily="2" charset="0"/>
                <a:ea typeface="Avenir Book" charset="0"/>
                <a:cs typeface="Avenir Book" charset="0"/>
              </a:rPr>
              <a:t>Empowerly </a:t>
            </a:r>
            <a:r>
              <a:rPr lang="en-US" sz="1600" b="1" dirty="0">
                <a:latin typeface="Avenir Book" panose="02000503020000020003" pitchFamily="2" charset="0"/>
                <a:ea typeface="Avenir Book" charset="0"/>
                <a:cs typeface="Avenir Book" charset="0"/>
              </a:rPr>
              <a:t>can capitalize on new customers </a:t>
            </a:r>
            <a:r>
              <a:rPr lang="en-US" sz="1600" dirty="0">
                <a:latin typeface="Avenir Book" panose="02000503020000020003" pitchFamily="2" charset="0"/>
                <a:ea typeface="Avenir Book" charset="0"/>
                <a:cs typeface="Avenir Book" charset="0"/>
              </a:rPr>
              <a:t>through their more affordable, easier to access, and more standardized services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92DD9C8-4509-A347-8DAB-DCF43F26DCB8}"/>
              </a:ext>
            </a:extLst>
          </p:cNvPr>
          <p:cNvCxnSpPr>
            <a:cxnSpLocks/>
          </p:cNvCxnSpPr>
          <p:nvPr/>
        </p:nvCxnSpPr>
        <p:spPr>
          <a:xfrm>
            <a:off x="1106715" y="4940585"/>
            <a:ext cx="9978570" cy="0"/>
          </a:xfrm>
          <a:prstGeom prst="line">
            <a:avLst/>
          </a:prstGeom>
          <a:ln w="38100">
            <a:solidFill>
              <a:srgbClr val="0314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BBB8A63-854E-5B44-BD47-4460308ECA40}"/>
              </a:ext>
            </a:extLst>
          </p:cNvPr>
          <p:cNvCxnSpPr>
            <a:cxnSpLocks/>
          </p:cNvCxnSpPr>
          <p:nvPr/>
        </p:nvCxnSpPr>
        <p:spPr>
          <a:xfrm>
            <a:off x="-34657" y="3461130"/>
            <a:ext cx="12240720" cy="0"/>
          </a:xfrm>
          <a:prstGeom prst="line">
            <a:avLst/>
          </a:prstGeom>
          <a:ln w="38100">
            <a:solidFill>
              <a:srgbClr val="0314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042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640DE6-3C76-7A40-8498-07273347CFDD}"/>
              </a:ext>
            </a:extLst>
          </p:cNvPr>
          <p:cNvSpPr txBox="1"/>
          <p:nvPr/>
        </p:nvSpPr>
        <p:spPr>
          <a:xfrm flipH="1">
            <a:off x="-1" y="178253"/>
            <a:ext cx="9091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Next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DFED8A-1118-7E4E-9EAB-F98248FAD6BB}"/>
              </a:ext>
            </a:extLst>
          </p:cNvPr>
          <p:cNvSpPr txBox="1"/>
          <p:nvPr/>
        </p:nvSpPr>
        <p:spPr>
          <a:xfrm>
            <a:off x="12358" y="742203"/>
            <a:ext cx="12179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Outline the content of the next deliverable and discuss the aspects to synthesize  </a:t>
            </a:r>
          </a:p>
        </p:txBody>
      </p:sp>
      <p:sp>
        <p:nvSpPr>
          <p:cNvPr id="4" name="Rectangle: Rounded Corners 9">
            <a:extLst>
              <a:ext uri="{FF2B5EF4-FFF2-40B4-BE49-F238E27FC236}">
                <a16:creationId xmlns:a16="http://schemas.microsoft.com/office/drawing/2014/main" id="{B666DA4D-7467-004C-A747-DC55AD6E5E7E}"/>
              </a:ext>
            </a:extLst>
          </p:cNvPr>
          <p:cNvSpPr/>
          <p:nvPr/>
        </p:nvSpPr>
        <p:spPr>
          <a:xfrm>
            <a:off x="4641828" y="2070715"/>
            <a:ext cx="2770036" cy="3424651"/>
          </a:xfrm>
          <a:prstGeom prst="roundRect">
            <a:avLst>
              <a:gd name="adj" fmla="val 0"/>
            </a:avLst>
          </a:prstGeom>
          <a:solidFill>
            <a:srgbClr val="DBF4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13">
            <a:extLst>
              <a:ext uri="{FF2B5EF4-FFF2-40B4-BE49-F238E27FC236}">
                <a16:creationId xmlns:a16="http://schemas.microsoft.com/office/drawing/2014/main" id="{AC046E21-2C65-2E4A-8F19-2768B8544554}"/>
              </a:ext>
            </a:extLst>
          </p:cNvPr>
          <p:cNvSpPr/>
          <p:nvPr/>
        </p:nvSpPr>
        <p:spPr>
          <a:xfrm>
            <a:off x="7963737" y="2070716"/>
            <a:ext cx="2770036" cy="3424650"/>
          </a:xfrm>
          <a:prstGeom prst="roundRect">
            <a:avLst>
              <a:gd name="adj" fmla="val 0"/>
            </a:avLst>
          </a:prstGeom>
          <a:solidFill>
            <a:srgbClr val="DBF4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64B8CECA-DBA1-0E45-9EAA-3EA941DC0A21}"/>
              </a:ext>
            </a:extLst>
          </p:cNvPr>
          <p:cNvSpPr/>
          <p:nvPr/>
        </p:nvSpPr>
        <p:spPr>
          <a:xfrm>
            <a:off x="1319919" y="2070715"/>
            <a:ext cx="2770036" cy="3424651"/>
          </a:xfrm>
          <a:prstGeom prst="roundRect">
            <a:avLst>
              <a:gd name="adj" fmla="val 0"/>
            </a:avLst>
          </a:prstGeom>
          <a:solidFill>
            <a:srgbClr val="DBF4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8282E33C-8097-3F47-9A2B-A17E21710DF1}"/>
              </a:ext>
            </a:extLst>
          </p:cNvPr>
          <p:cNvSpPr/>
          <p:nvPr/>
        </p:nvSpPr>
        <p:spPr>
          <a:xfrm rot="16200000">
            <a:off x="5898638" y="-3222084"/>
            <a:ext cx="258976" cy="10422759"/>
          </a:xfrm>
          <a:prstGeom prst="downArrow">
            <a:avLst>
              <a:gd name="adj1" fmla="val 63984"/>
              <a:gd name="adj2" fmla="val 76223"/>
            </a:avLst>
          </a:prstGeom>
          <a:solidFill>
            <a:srgbClr val="06B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8">
            <a:extLst>
              <a:ext uri="{FF2B5EF4-FFF2-40B4-BE49-F238E27FC236}">
                <a16:creationId xmlns:a16="http://schemas.microsoft.com/office/drawing/2014/main" id="{5A0F75FF-9224-D348-B798-0DBECAFFF4DC}"/>
              </a:ext>
            </a:extLst>
          </p:cNvPr>
          <p:cNvSpPr/>
          <p:nvPr/>
        </p:nvSpPr>
        <p:spPr>
          <a:xfrm>
            <a:off x="1154398" y="1817028"/>
            <a:ext cx="1887294" cy="479220"/>
          </a:xfrm>
          <a:prstGeom prst="roundRect">
            <a:avLst>
              <a:gd name="adj" fmla="val 0"/>
            </a:avLst>
          </a:prstGeom>
          <a:solidFill>
            <a:srgbClr val="031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10">
            <a:extLst>
              <a:ext uri="{FF2B5EF4-FFF2-40B4-BE49-F238E27FC236}">
                <a16:creationId xmlns:a16="http://schemas.microsoft.com/office/drawing/2014/main" id="{D37FC646-B534-6847-B5EE-988B3E54E61E}"/>
              </a:ext>
            </a:extLst>
          </p:cNvPr>
          <p:cNvSpPr/>
          <p:nvPr/>
        </p:nvSpPr>
        <p:spPr>
          <a:xfrm>
            <a:off x="4465937" y="1817028"/>
            <a:ext cx="1887294" cy="479220"/>
          </a:xfrm>
          <a:prstGeom prst="roundRect">
            <a:avLst>
              <a:gd name="adj" fmla="val 0"/>
            </a:avLst>
          </a:prstGeom>
          <a:solidFill>
            <a:srgbClr val="031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ED0803-3911-2549-BA50-37F6E5B50C17}"/>
              </a:ext>
            </a:extLst>
          </p:cNvPr>
          <p:cNvSpPr/>
          <p:nvPr/>
        </p:nvSpPr>
        <p:spPr>
          <a:xfrm>
            <a:off x="1154397" y="1841194"/>
            <a:ext cx="18872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venir Heavy" panose="020B0703020203020204" pitchFamily="34" charset="0"/>
                <a:ea typeface="Scandia" charset="0"/>
                <a:cs typeface="Scandia" charset="0"/>
              </a:rPr>
              <a:t>Discuss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60BE93-DF8E-2E46-A4CE-15209BFEC535}"/>
              </a:ext>
            </a:extLst>
          </p:cNvPr>
          <p:cNvSpPr/>
          <p:nvPr/>
        </p:nvSpPr>
        <p:spPr>
          <a:xfrm>
            <a:off x="4465937" y="1834753"/>
            <a:ext cx="188729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venir Heavy" panose="020B0703020203020204" pitchFamily="34" charset="0"/>
                <a:ea typeface="Scandia" charset="0"/>
                <a:cs typeface="Scandia" charset="0"/>
              </a:rPr>
              <a:t>Synthesize</a:t>
            </a:r>
          </a:p>
        </p:txBody>
      </p: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A841C08-7C10-BC4D-B4C4-1A88D4F62B24}"/>
              </a:ext>
            </a:extLst>
          </p:cNvPr>
          <p:cNvSpPr/>
          <p:nvPr/>
        </p:nvSpPr>
        <p:spPr>
          <a:xfrm>
            <a:off x="7787665" y="1813024"/>
            <a:ext cx="1887293" cy="479220"/>
          </a:xfrm>
          <a:prstGeom prst="roundRect">
            <a:avLst>
              <a:gd name="adj" fmla="val 0"/>
            </a:avLst>
          </a:prstGeom>
          <a:solidFill>
            <a:srgbClr val="031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27B7DB-EA50-934B-8CCA-1DDBFB200CD0}"/>
              </a:ext>
            </a:extLst>
          </p:cNvPr>
          <p:cNvSpPr/>
          <p:nvPr/>
        </p:nvSpPr>
        <p:spPr>
          <a:xfrm>
            <a:off x="7787665" y="1830749"/>
            <a:ext cx="188729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venir Heavy" panose="020B0703020203020204" pitchFamily="34" charset="0"/>
                <a:ea typeface="Scandia" charset="0"/>
                <a:cs typeface="Scandia" charset="0"/>
              </a:rPr>
              <a:t>Outline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7B89C3-B7E6-FD4F-B651-40CC7A862CB2}"/>
              </a:ext>
            </a:extLst>
          </p:cNvPr>
          <p:cNvSpPr txBox="1"/>
          <p:nvPr/>
        </p:nvSpPr>
        <p:spPr>
          <a:xfrm>
            <a:off x="1319918" y="2299204"/>
            <a:ext cx="2763013" cy="2862322"/>
          </a:xfrm>
          <a:prstGeom prst="rect">
            <a:avLst/>
          </a:prstGeom>
          <a:solidFill>
            <a:srgbClr val="DBF4FD"/>
          </a:solidFill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Understand the different </a:t>
            </a:r>
            <a:r>
              <a:rPr lang="en-US" b="1" dirty="0">
                <a:latin typeface="Avenir Book" panose="02000503020000020003" pitchFamily="2" charset="0"/>
              </a:rPr>
              <a:t>recommendations</a:t>
            </a:r>
            <a:r>
              <a:rPr lang="en-US" dirty="0">
                <a:latin typeface="Avenir Book" panose="02000503020000020003" pitchFamily="2" charset="0"/>
              </a:rPr>
              <a:t> and the </a:t>
            </a:r>
            <a:r>
              <a:rPr lang="en-US" b="1" dirty="0">
                <a:latin typeface="Avenir Book" panose="02000503020000020003" pitchFamily="2" charset="0"/>
              </a:rPr>
              <a:t>methodology</a:t>
            </a:r>
            <a:r>
              <a:rPr lang="en-US" dirty="0">
                <a:latin typeface="Avenir Book" panose="02000503020000020003" pitchFamily="2" charset="0"/>
              </a:rPr>
              <a:t> behind them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Discussing how this research comes into play for the </a:t>
            </a:r>
            <a:r>
              <a:rPr lang="en-US" b="1" dirty="0">
                <a:latin typeface="Avenir Book" panose="02000503020000020003" pitchFamily="2" charset="0"/>
              </a:rPr>
              <a:t>current plans </a:t>
            </a:r>
            <a:r>
              <a:rPr lang="en-US" dirty="0">
                <a:latin typeface="Avenir Book" panose="02000503020000020003" pitchFamily="2" charset="0"/>
              </a:rPr>
              <a:t>that Empowerly has</a:t>
            </a:r>
            <a:endParaRPr lang="en-US" b="1" dirty="0">
              <a:latin typeface="Avenir Book" panose="02000503020000020003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5EF8D5-37DC-0748-85A6-454559B4DB26}"/>
              </a:ext>
            </a:extLst>
          </p:cNvPr>
          <p:cNvSpPr txBox="1"/>
          <p:nvPr/>
        </p:nvSpPr>
        <p:spPr>
          <a:xfrm>
            <a:off x="4611734" y="2290694"/>
            <a:ext cx="2823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Reflect on the different cities and whether the </a:t>
            </a:r>
            <a:r>
              <a:rPr lang="en-US" b="1" dirty="0">
                <a:latin typeface="Avenir Book" panose="02000503020000020003" pitchFamily="2" charset="0"/>
              </a:rPr>
              <a:t>marketing strategy will include </a:t>
            </a:r>
            <a:r>
              <a:rPr lang="en-US" dirty="0">
                <a:latin typeface="Avenir Book" panose="02000503020000020003" pitchFamily="2" charset="0"/>
              </a:rPr>
              <a:t>them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Synthesize any additional information or </a:t>
            </a:r>
            <a:r>
              <a:rPr lang="en-US" b="1" dirty="0">
                <a:latin typeface="Avenir Book" panose="02000503020000020003" pitchFamily="2" charset="0"/>
              </a:rPr>
              <a:t>data points </a:t>
            </a:r>
            <a:r>
              <a:rPr lang="en-US" dirty="0">
                <a:latin typeface="Avenir Book" panose="02000503020000020003" pitchFamily="2" charset="0"/>
              </a:rPr>
              <a:t>that could be necessary for the </a:t>
            </a:r>
            <a:r>
              <a:rPr lang="en-US" b="1" dirty="0">
                <a:latin typeface="Avenir Book" panose="02000503020000020003" pitchFamily="2" charset="0"/>
              </a:rPr>
              <a:t>next deliverable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088B2B-7B9C-154F-B1F5-D15A5F02B55E}"/>
              </a:ext>
            </a:extLst>
          </p:cNvPr>
          <p:cNvSpPr txBox="1"/>
          <p:nvPr/>
        </p:nvSpPr>
        <p:spPr>
          <a:xfrm>
            <a:off x="7963736" y="2290694"/>
            <a:ext cx="276301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Come up with an outline on the types of information the </a:t>
            </a:r>
            <a:r>
              <a:rPr lang="en-US" b="1" dirty="0">
                <a:latin typeface="Avenir Book" panose="02000503020000020003" pitchFamily="2" charset="0"/>
              </a:rPr>
              <a:t>marketing strategy </a:t>
            </a:r>
            <a:r>
              <a:rPr lang="en-US" dirty="0">
                <a:latin typeface="Avenir Book" panose="02000503020000020003" pitchFamily="2" charset="0"/>
              </a:rPr>
              <a:t>should contain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Gain an understanding of the current marketing strategy Empowerly is employing for </a:t>
            </a:r>
            <a:r>
              <a:rPr lang="en-US" b="1" dirty="0">
                <a:latin typeface="Avenir Book" panose="02000503020000020003" pitchFamily="2" charset="0"/>
              </a:rPr>
              <a:t>better integration</a:t>
            </a:r>
          </a:p>
        </p:txBody>
      </p:sp>
    </p:spTree>
    <p:extLst>
      <p:ext uri="{BB962C8B-B14F-4D97-AF65-F5344CB8AC3E}">
        <p14:creationId xmlns:p14="http://schemas.microsoft.com/office/powerpoint/2010/main" val="159431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7208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D05B772-5CC5-0645-B791-630380F2EE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792292"/>
              </p:ext>
            </p:extLst>
          </p:nvPr>
        </p:nvGraphicFramePr>
        <p:xfrm>
          <a:off x="8747168" y="4975198"/>
          <a:ext cx="1914071" cy="172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27443">
                  <a:extLst>
                    <a:ext uri="{9D8B030D-6E8A-4147-A177-3AD203B41FA5}">
                      <a16:colId xmlns:a16="http://schemas.microsoft.com/office/drawing/2014/main" val="507579284"/>
                    </a:ext>
                  </a:extLst>
                </a:gridCol>
                <a:gridCol w="486628">
                  <a:extLst>
                    <a:ext uri="{9D8B030D-6E8A-4147-A177-3AD203B41FA5}">
                      <a16:colId xmlns:a16="http://schemas.microsoft.com/office/drawing/2014/main" val="2492479142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Count of Regions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4711479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Regions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Total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1192771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Midwest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31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866325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N/A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8816475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Northeast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34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874866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South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52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5218619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West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27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8149043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Grand Total</a:t>
                      </a:r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145</a:t>
                      </a:r>
                      <a:endParaRPr lang="en-US" sz="1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2468608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F27BF0-EAF5-B040-B9AA-8A392F841BC0}"/>
              </a:ext>
            </a:extLst>
          </p:cNvPr>
          <p:cNvSpPr txBox="1"/>
          <p:nvPr/>
        </p:nvSpPr>
        <p:spPr>
          <a:xfrm flipH="1">
            <a:off x="-1" y="178253"/>
            <a:ext cx="9091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Education Levels – Reference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8C1EC0-4E1E-D44F-B8AF-79768C686D10}"/>
              </a:ext>
            </a:extLst>
          </p:cNvPr>
          <p:cNvSpPr txBox="1"/>
          <p:nvPr/>
        </p:nvSpPr>
        <p:spPr>
          <a:xfrm>
            <a:off x="12358" y="742203"/>
            <a:ext cx="12179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How we decided to target the Northeast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157E63-CE8E-974F-9B3B-A5C8E158FFE8}"/>
              </a:ext>
            </a:extLst>
          </p:cNvPr>
          <p:cNvSpPr/>
          <p:nvPr/>
        </p:nvSpPr>
        <p:spPr>
          <a:xfrm>
            <a:off x="230414" y="6100057"/>
            <a:ext cx="52736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baseline="300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https://www.ers.usda.gov/data-products/county-level-data-sets/download-data/</a:t>
            </a:r>
            <a:r>
              <a:rPr lang="en-US" baseline="30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AEA2E0-06EB-6444-8080-13718868B08F}"/>
              </a:ext>
            </a:extLst>
          </p:cNvPr>
          <p:cNvSpPr/>
          <p:nvPr/>
        </p:nvSpPr>
        <p:spPr>
          <a:xfrm>
            <a:off x="230414" y="6377056"/>
            <a:ext cx="45230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https://seer.cancer.gov/seerstat/variables/countyattribs/ruralurban.html</a:t>
            </a:r>
            <a:endParaRPr lang="en-US" baseline="30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4BE39E7-E4A1-F14C-B9BA-EE62DCCFA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908394"/>
              </p:ext>
            </p:extLst>
          </p:nvPr>
        </p:nvGraphicFramePr>
        <p:xfrm>
          <a:off x="10817794" y="1193807"/>
          <a:ext cx="1284514" cy="56038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2594">
                  <a:extLst>
                    <a:ext uri="{9D8B030D-6E8A-4147-A177-3AD203B41FA5}">
                      <a16:colId xmlns:a16="http://schemas.microsoft.com/office/drawing/2014/main" val="879203479"/>
                    </a:ext>
                  </a:extLst>
                </a:gridCol>
                <a:gridCol w="701920">
                  <a:extLst>
                    <a:ext uri="{9D8B030D-6E8A-4147-A177-3AD203B41FA5}">
                      <a16:colId xmlns:a16="http://schemas.microsoft.com/office/drawing/2014/main" val="1530489154"/>
                    </a:ext>
                  </a:extLst>
                </a:gridCol>
              </a:tblGrid>
              <a:tr h="12736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State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Count of State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extLst>
                  <a:ext uri="{0D108BD9-81ED-4DB2-BD59-A6C34878D82A}">
                    <a16:rowId xmlns:a16="http://schemas.microsoft.com/office/drawing/2014/main" val="399400331"/>
                  </a:ext>
                </a:extLst>
              </a:tr>
              <a:tr h="12736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AL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extLst>
                  <a:ext uri="{0D108BD9-81ED-4DB2-BD59-A6C34878D82A}">
                    <a16:rowId xmlns:a16="http://schemas.microsoft.com/office/drawing/2014/main" val="2179079692"/>
                  </a:ext>
                </a:extLst>
              </a:tr>
              <a:tr h="12736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CA</a:t>
                      </a:r>
                      <a:endParaRPr lang="en-US" sz="6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9</a:t>
                      </a:r>
                      <a:endParaRPr lang="en-US" sz="6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extLst>
                  <a:ext uri="{0D108BD9-81ED-4DB2-BD59-A6C34878D82A}">
                    <a16:rowId xmlns:a16="http://schemas.microsoft.com/office/drawing/2014/main" val="1927423397"/>
                  </a:ext>
                </a:extLst>
              </a:tr>
              <a:tr h="12736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CO</a:t>
                      </a:r>
                      <a:endParaRPr lang="en-US" sz="6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8</a:t>
                      </a:r>
                      <a:endParaRPr lang="en-US" sz="6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extLst>
                  <a:ext uri="{0D108BD9-81ED-4DB2-BD59-A6C34878D82A}">
                    <a16:rowId xmlns:a16="http://schemas.microsoft.com/office/drawing/2014/main" val="1278557916"/>
                  </a:ext>
                </a:extLst>
              </a:tr>
              <a:tr h="12736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CT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extLst>
                  <a:ext uri="{0D108BD9-81ED-4DB2-BD59-A6C34878D82A}">
                    <a16:rowId xmlns:a16="http://schemas.microsoft.com/office/drawing/2014/main" val="837925613"/>
                  </a:ext>
                </a:extLst>
              </a:tr>
              <a:tr h="12736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DC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extLst>
                  <a:ext uri="{0D108BD9-81ED-4DB2-BD59-A6C34878D82A}">
                    <a16:rowId xmlns:a16="http://schemas.microsoft.com/office/drawing/2014/main" val="3595996684"/>
                  </a:ext>
                </a:extLst>
              </a:tr>
              <a:tr h="12736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FL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extLst>
                  <a:ext uri="{0D108BD9-81ED-4DB2-BD59-A6C34878D82A}">
                    <a16:rowId xmlns:a16="http://schemas.microsoft.com/office/drawing/2014/main" val="1798940946"/>
                  </a:ext>
                </a:extLst>
              </a:tr>
              <a:tr h="12736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GA</a:t>
                      </a:r>
                      <a:endParaRPr lang="en-US" sz="6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7</a:t>
                      </a:r>
                      <a:endParaRPr lang="en-US" sz="6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extLst>
                  <a:ext uri="{0D108BD9-81ED-4DB2-BD59-A6C34878D82A}">
                    <a16:rowId xmlns:a16="http://schemas.microsoft.com/office/drawing/2014/main" val="2902365484"/>
                  </a:ext>
                </a:extLst>
              </a:tr>
              <a:tr h="12736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IA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extLst>
                  <a:ext uri="{0D108BD9-81ED-4DB2-BD59-A6C34878D82A}">
                    <a16:rowId xmlns:a16="http://schemas.microsoft.com/office/drawing/2014/main" val="2227103713"/>
                  </a:ext>
                </a:extLst>
              </a:tr>
              <a:tr h="12736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IL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extLst>
                  <a:ext uri="{0D108BD9-81ED-4DB2-BD59-A6C34878D82A}">
                    <a16:rowId xmlns:a16="http://schemas.microsoft.com/office/drawing/2014/main" val="3248092107"/>
                  </a:ext>
                </a:extLst>
              </a:tr>
              <a:tr h="12736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IN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extLst>
                  <a:ext uri="{0D108BD9-81ED-4DB2-BD59-A6C34878D82A}">
                    <a16:rowId xmlns:a16="http://schemas.microsoft.com/office/drawing/2014/main" val="2428744965"/>
                  </a:ext>
                </a:extLst>
              </a:tr>
              <a:tr h="12736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KS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extLst>
                  <a:ext uri="{0D108BD9-81ED-4DB2-BD59-A6C34878D82A}">
                    <a16:rowId xmlns:a16="http://schemas.microsoft.com/office/drawing/2014/main" val="1622403343"/>
                  </a:ext>
                </a:extLst>
              </a:tr>
              <a:tr h="12736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KY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extLst>
                  <a:ext uri="{0D108BD9-81ED-4DB2-BD59-A6C34878D82A}">
                    <a16:rowId xmlns:a16="http://schemas.microsoft.com/office/drawing/2014/main" val="2945050928"/>
                  </a:ext>
                </a:extLst>
              </a:tr>
              <a:tr h="12736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MA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extLst>
                  <a:ext uri="{0D108BD9-81ED-4DB2-BD59-A6C34878D82A}">
                    <a16:rowId xmlns:a16="http://schemas.microsoft.com/office/drawing/2014/main" val="3565624806"/>
                  </a:ext>
                </a:extLst>
              </a:tr>
              <a:tr h="12736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MD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4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extLst>
                  <a:ext uri="{0D108BD9-81ED-4DB2-BD59-A6C34878D82A}">
                    <a16:rowId xmlns:a16="http://schemas.microsoft.com/office/drawing/2014/main" val="695716321"/>
                  </a:ext>
                </a:extLst>
              </a:tr>
              <a:tr h="12736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ME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extLst>
                  <a:ext uri="{0D108BD9-81ED-4DB2-BD59-A6C34878D82A}">
                    <a16:rowId xmlns:a16="http://schemas.microsoft.com/office/drawing/2014/main" val="216882059"/>
                  </a:ext>
                </a:extLst>
              </a:tr>
              <a:tr h="12736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MI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extLst>
                  <a:ext uri="{0D108BD9-81ED-4DB2-BD59-A6C34878D82A}">
                    <a16:rowId xmlns:a16="http://schemas.microsoft.com/office/drawing/2014/main" val="2666351956"/>
                  </a:ext>
                </a:extLst>
              </a:tr>
              <a:tr h="12736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MN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6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extLst>
                  <a:ext uri="{0D108BD9-81ED-4DB2-BD59-A6C34878D82A}">
                    <a16:rowId xmlns:a16="http://schemas.microsoft.com/office/drawing/2014/main" val="2712303876"/>
                  </a:ext>
                </a:extLst>
              </a:tr>
              <a:tr h="12736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MO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extLst>
                  <a:ext uri="{0D108BD9-81ED-4DB2-BD59-A6C34878D82A}">
                    <a16:rowId xmlns:a16="http://schemas.microsoft.com/office/drawing/2014/main" val="2943137518"/>
                  </a:ext>
                </a:extLst>
              </a:tr>
              <a:tr h="12736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MS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extLst>
                  <a:ext uri="{0D108BD9-81ED-4DB2-BD59-A6C34878D82A}">
                    <a16:rowId xmlns:a16="http://schemas.microsoft.com/office/drawing/2014/main" val="748540484"/>
                  </a:ext>
                </a:extLst>
              </a:tr>
              <a:tr h="12736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MT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extLst>
                  <a:ext uri="{0D108BD9-81ED-4DB2-BD59-A6C34878D82A}">
                    <a16:rowId xmlns:a16="http://schemas.microsoft.com/office/drawing/2014/main" val="289969270"/>
                  </a:ext>
                </a:extLst>
              </a:tr>
              <a:tr h="12736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NC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extLst>
                  <a:ext uri="{0D108BD9-81ED-4DB2-BD59-A6C34878D82A}">
                    <a16:rowId xmlns:a16="http://schemas.microsoft.com/office/drawing/2014/main" val="4091047914"/>
                  </a:ext>
                </a:extLst>
              </a:tr>
              <a:tr h="12736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NE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extLst>
                  <a:ext uri="{0D108BD9-81ED-4DB2-BD59-A6C34878D82A}">
                    <a16:rowId xmlns:a16="http://schemas.microsoft.com/office/drawing/2014/main" val="605179644"/>
                  </a:ext>
                </a:extLst>
              </a:tr>
              <a:tr h="12736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NH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extLst>
                  <a:ext uri="{0D108BD9-81ED-4DB2-BD59-A6C34878D82A}">
                    <a16:rowId xmlns:a16="http://schemas.microsoft.com/office/drawing/2014/main" val="3384258091"/>
                  </a:ext>
                </a:extLst>
              </a:tr>
              <a:tr h="12736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NJ</a:t>
                      </a:r>
                      <a:endParaRPr lang="en-US" sz="6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8</a:t>
                      </a:r>
                      <a:endParaRPr lang="en-US" sz="6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extLst>
                  <a:ext uri="{0D108BD9-81ED-4DB2-BD59-A6C34878D82A}">
                    <a16:rowId xmlns:a16="http://schemas.microsoft.com/office/drawing/2014/main" val="2318242718"/>
                  </a:ext>
                </a:extLst>
              </a:tr>
              <a:tr h="12736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NM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extLst>
                  <a:ext uri="{0D108BD9-81ED-4DB2-BD59-A6C34878D82A}">
                    <a16:rowId xmlns:a16="http://schemas.microsoft.com/office/drawing/2014/main" val="3506244667"/>
                  </a:ext>
                </a:extLst>
              </a:tr>
              <a:tr h="12736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NY</a:t>
                      </a:r>
                      <a:endParaRPr lang="en-US" sz="6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7</a:t>
                      </a:r>
                      <a:endParaRPr lang="en-US" sz="6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extLst>
                  <a:ext uri="{0D108BD9-81ED-4DB2-BD59-A6C34878D82A}">
                    <a16:rowId xmlns:a16="http://schemas.microsoft.com/office/drawing/2014/main" val="3761063510"/>
                  </a:ext>
                </a:extLst>
              </a:tr>
              <a:tr h="12736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OH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extLst>
                  <a:ext uri="{0D108BD9-81ED-4DB2-BD59-A6C34878D82A}">
                    <a16:rowId xmlns:a16="http://schemas.microsoft.com/office/drawing/2014/main" val="2305013152"/>
                  </a:ext>
                </a:extLst>
              </a:tr>
              <a:tr h="12736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OR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extLst>
                  <a:ext uri="{0D108BD9-81ED-4DB2-BD59-A6C34878D82A}">
                    <a16:rowId xmlns:a16="http://schemas.microsoft.com/office/drawing/2014/main" val="645524825"/>
                  </a:ext>
                </a:extLst>
              </a:tr>
              <a:tr h="12736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PA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5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extLst>
                  <a:ext uri="{0D108BD9-81ED-4DB2-BD59-A6C34878D82A}">
                    <a16:rowId xmlns:a16="http://schemas.microsoft.com/office/drawing/2014/main" val="3155900196"/>
                  </a:ext>
                </a:extLst>
              </a:tr>
              <a:tr h="12736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PR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extLst>
                  <a:ext uri="{0D108BD9-81ED-4DB2-BD59-A6C34878D82A}">
                    <a16:rowId xmlns:a16="http://schemas.microsoft.com/office/drawing/2014/main" val="731722691"/>
                  </a:ext>
                </a:extLst>
              </a:tr>
              <a:tr h="12736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RI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extLst>
                  <a:ext uri="{0D108BD9-81ED-4DB2-BD59-A6C34878D82A}">
                    <a16:rowId xmlns:a16="http://schemas.microsoft.com/office/drawing/2014/main" val="1093811459"/>
                  </a:ext>
                </a:extLst>
              </a:tr>
              <a:tr h="12736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SC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extLst>
                  <a:ext uri="{0D108BD9-81ED-4DB2-BD59-A6C34878D82A}">
                    <a16:rowId xmlns:a16="http://schemas.microsoft.com/office/drawing/2014/main" val="3123529791"/>
                  </a:ext>
                </a:extLst>
              </a:tr>
              <a:tr h="12736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SD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extLst>
                  <a:ext uri="{0D108BD9-81ED-4DB2-BD59-A6C34878D82A}">
                    <a16:rowId xmlns:a16="http://schemas.microsoft.com/office/drawing/2014/main" val="378437091"/>
                  </a:ext>
                </a:extLst>
              </a:tr>
              <a:tr h="12736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TN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extLst>
                  <a:ext uri="{0D108BD9-81ED-4DB2-BD59-A6C34878D82A}">
                    <a16:rowId xmlns:a16="http://schemas.microsoft.com/office/drawing/2014/main" val="2889744196"/>
                  </a:ext>
                </a:extLst>
              </a:tr>
              <a:tr h="12736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TX</a:t>
                      </a:r>
                      <a:endParaRPr lang="en-US" sz="6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8</a:t>
                      </a:r>
                      <a:endParaRPr lang="en-US" sz="6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extLst>
                  <a:ext uri="{0D108BD9-81ED-4DB2-BD59-A6C34878D82A}">
                    <a16:rowId xmlns:a16="http://schemas.microsoft.com/office/drawing/2014/main" val="2720206"/>
                  </a:ext>
                </a:extLst>
              </a:tr>
              <a:tr h="12736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UT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extLst>
                  <a:ext uri="{0D108BD9-81ED-4DB2-BD59-A6C34878D82A}">
                    <a16:rowId xmlns:a16="http://schemas.microsoft.com/office/drawing/2014/main" val="4042122624"/>
                  </a:ext>
                </a:extLst>
              </a:tr>
              <a:tr h="12736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VA</a:t>
                      </a:r>
                      <a:endParaRPr lang="en-US" sz="6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16</a:t>
                      </a:r>
                      <a:endParaRPr lang="en-US" sz="6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extLst>
                  <a:ext uri="{0D108BD9-81ED-4DB2-BD59-A6C34878D82A}">
                    <a16:rowId xmlns:a16="http://schemas.microsoft.com/office/drawing/2014/main" val="2214809776"/>
                  </a:ext>
                </a:extLst>
              </a:tr>
              <a:tr h="12736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VT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extLst>
                  <a:ext uri="{0D108BD9-81ED-4DB2-BD59-A6C34878D82A}">
                    <a16:rowId xmlns:a16="http://schemas.microsoft.com/office/drawing/2014/main" val="426743547"/>
                  </a:ext>
                </a:extLst>
              </a:tr>
              <a:tr h="12736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WA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extLst>
                  <a:ext uri="{0D108BD9-81ED-4DB2-BD59-A6C34878D82A}">
                    <a16:rowId xmlns:a16="http://schemas.microsoft.com/office/drawing/2014/main" val="393510785"/>
                  </a:ext>
                </a:extLst>
              </a:tr>
              <a:tr h="12736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WI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extLst>
                  <a:ext uri="{0D108BD9-81ED-4DB2-BD59-A6C34878D82A}">
                    <a16:rowId xmlns:a16="http://schemas.microsoft.com/office/drawing/2014/main" val="3003144937"/>
                  </a:ext>
                </a:extLst>
              </a:tr>
              <a:tr h="12736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WV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extLst>
                  <a:ext uri="{0D108BD9-81ED-4DB2-BD59-A6C34878D82A}">
                    <a16:rowId xmlns:a16="http://schemas.microsoft.com/office/drawing/2014/main" val="207884603"/>
                  </a:ext>
                </a:extLst>
              </a:tr>
              <a:tr h="12736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Grand Total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600" u="none" strike="noStrike">
                          <a:effectLst/>
                        </a:rPr>
                        <a:t>145</a:t>
                      </a:r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extLst>
                  <a:ext uri="{0D108BD9-81ED-4DB2-BD59-A6C34878D82A}">
                    <a16:rowId xmlns:a16="http://schemas.microsoft.com/office/drawing/2014/main" val="3152638046"/>
                  </a:ext>
                </a:extLst>
              </a:tr>
              <a:tr h="127361"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705" marR="5705" marT="5705" marB="0" anchor="b"/>
                </a:tc>
                <a:extLst>
                  <a:ext uri="{0D108BD9-81ED-4DB2-BD59-A6C34878D82A}">
                    <a16:rowId xmlns:a16="http://schemas.microsoft.com/office/drawing/2014/main" val="3718656937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33F678CA-3C4F-B648-BFE2-814E2D219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415" y="1193807"/>
            <a:ext cx="5422308" cy="28355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2CA2B-AC88-134E-939C-B3834D624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3709" y="1322604"/>
            <a:ext cx="4523098" cy="28355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239A0A-7FFF-144E-B91C-911F66563A16}"/>
              </a:ext>
            </a:extLst>
          </p:cNvPr>
          <p:cNvSpPr/>
          <p:nvPr/>
        </p:nvSpPr>
        <p:spPr>
          <a:xfrm>
            <a:off x="230414" y="457088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hlinkClick r:id="rId6"/>
              </a:rPr>
              <a:t>https://drive.google.com/file/d/1zskm82UvsmAJzbuHHu5ZY6kUq9grxcxy/view?usp=sharing</a:t>
            </a:r>
            <a:r>
              <a:rPr lang="en-US" sz="16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9C73F6-A5BE-1742-B860-EAFC40CBDA39}"/>
              </a:ext>
            </a:extLst>
          </p:cNvPr>
          <p:cNvSpPr txBox="1"/>
          <p:nvPr/>
        </p:nvSpPr>
        <p:spPr>
          <a:xfrm>
            <a:off x="230414" y="4201549"/>
            <a:ext cx="7599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Access to spreadsheet with filtered data that helped narrow down the region: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22C063-15FF-084C-B0F5-400757606A8F}"/>
              </a:ext>
            </a:extLst>
          </p:cNvPr>
          <p:cNvSpPr/>
          <p:nvPr/>
        </p:nvSpPr>
        <p:spPr>
          <a:xfrm>
            <a:off x="220589" y="5493511"/>
            <a:ext cx="46033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7"/>
              </a:rPr>
              <a:t>https://drive.google.com/file/d/1ZH4wY6B1BA7PUOFM6vL22z3n2wgMQiA9/view?usp=sharing</a:t>
            </a:r>
            <a:r>
              <a:rPr lang="en-US" sz="1400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97D0DD-3BA6-9947-A38C-709E0FDE33F6}"/>
              </a:ext>
            </a:extLst>
          </p:cNvPr>
          <p:cNvSpPr/>
          <p:nvPr/>
        </p:nvSpPr>
        <p:spPr>
          <a:xfrm>
            <a:off x="220589" y="5208974"/>
            <a:ext cx="7599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Access to spreadsheet with filtered data that helped narrow down counties:</a:t>
            </a:r>
          </a:p>
        </p:txBody>
      </p:sp>
    </p:spTree>
    <p:extLst>
      <p:ext uri="{BB962C8B-B14F-4D97-AF65-F5344CB8AC3E}">
        <p14:creationId xmlns:p14="http://schemas.microsoft.com/office/powerpoint/2010/main" val="3449593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5A90CC96-0C21-CA47-A042-422DCA450D87}"/>
              </a:ext>
            </a:extLst>
          </p:cNvPr>
          <p:cNvSpPr txBox="1"/>
          <p:nvPr/>
        </p:nvSpPr>
        <p:spPr>
          <a:xfrm flipH="1">
            <a:off x="-1" y="178253"/>
            <a:ext cx="9091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Meet the Team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DB2FAE1-596D-8849-BDD6-39579E34FDE5}"/>
              </a:ext>
            </a:extLst>
          </p:cNvPr>
          <p:cNvGrpSpPr/>
          <p:nvPr/>
        </p:nvGrpSpPr>
        <p:grpSpPr>
          <a:xfrm>
            <a:off x="8631989" y="1271681"/>
            <a:ext cx="2092574" cy="2476672"/>
            <a:chOff x="7310841" y="1783811"/>
            <a:chExt cx="2053836" cy="247667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D351F4B-4404-124D-BBB7-06D033D796DF}"/>
                </a:ext>
              </a:extLst>
            </p:cNvPr>
            <p:cNvSpPr/>
            <p:nvPr/>
          </p:nvSpPr>
          <p:spPr>
            <a:xfrm>
              <a:off x="7310841" y="1783811"/>
              <a:ext cx="2053836" cy="2030749"/>
            </a:xfrm>
            <a:prstGeom prst="ellipse">
              <a:avLst/>
            </a:prstGeom>
            <a:blipFill>
              <a:blip r:embed="rId2"/>
              <a:srcRect/>
              <a:stretch>
                <a:fillRect l="-20049" t="-8608" r="-20049" b="-35756"/>
              </a:stretch>
            </a:blipFill>
            <a:ln w="63500">
              <a:solidFill>
                <a:srgbClr val="0314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773EE4-3DA6-4348-B0D0-8059CDEF9D7A}"/>
                </a:ext>
              </a:extLst>
            </p:cNvPr>
            <p:cNvSpPr txBox="1"/>
            <p:nvPr/>
          </p:nvSpPr>
          <p:spPr>
            <a:xfrm>
              <a:off x="7522063" y="3921929"/>
              <a:ext cx="16313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Avenir Book" panose="02000503020000020003" pitchFamily="2" charset="0"/>
                </a:rPr>
                <a:t>Ayela Chughtai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88FB902-466A-1A47-A7DA-7DC2D816DAAC}"/>
              </a:ext>
            </a:extLst>
          </p:cNvPr>
          <p:cNvGrpSpPr/>
          <p:nvPr/>
        </p:nvGrpSpPr>
        <p:grpSpPr>
          <a:xfrm>
            <a:off x="1576834" y="1271681"/>
            <a:ext cx="2092574" cy="2476672"/>
            <a:chOff x="2883534" y="1783811"/>
            <a:chExt cx="2053836" cy="247667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096022A-9F98-6B48-84C8-802A87CA7746}"/>
                </a:ext>
              </a:extLst>
            </p:cNvPr>
            <p:cNvSpPr>
              <a:spLocks/>
            </p:cNvSpPr>
            <p:nvPr/>
          </p:nvSpPr>
          <p:spPr>
            <a:xfrm>
              <a:off x="2883534" y="1783811"/>
              <a:ext cx="2053836" cy="2030749"/>
            </a:xfrm>
            <a:prstGeom prst="ellipse">
              <a:avLst/>
            </a:prstGeom>
            <a:blipFill>
              <a:blip r:embed="rId3"/>
              <a:srcRect/>
              <a:stretch>
                <a:fillRect l="-1342" t="-1747" r="1342" b="-53809"/>
              </a:stretch>
            </a:blipFill>
            <a:ln w="63500">
              <a:solidFill>
                <a:srgbClr val="0314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F15140A-D143-A649-B2E3-153B3E95D7AF}"/>
                </a:ext>
              </a:extLst>
            </p:cNvPr>
            <p:cNvSpPr txBox="1"/>
            <p:nvPr/>
          </p:nvSpPr>
          <p:spPr>
            <a:xfrm>
              <a:off x="3012821" y="3921929"/>
              <a:ext cx="18969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Avenir Book" panose="02000503020000020003" pitchFamily="2" charset="0"/>
                </a:rPr>
                <a:t>Arya Anandkumar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EB892AC-4556-DF40-871A-F42E902E169E}"/>
              </a:ext>
            </a:extLst>
          </p:cNvPr>
          <p:cNvGrpSpPr/>
          <p:nvPr/>
        </p:nvGrpSpPr>
        <p:grpSpPr>
          <a:xfrm>
            <a:off x="1576834" y="3869371"/>
            <a:ext cx="2092574" cy="2518340"/>
            <a:chOff x="9654263" y="1783811"/>
            <a:chExt cx="2053836" cy="25183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D586FC3-40CC-EF49-B18C-CCDAC8641AF4}"/>
                </a:ext>
              </a:extLst>
            </p:cNvPr>
            <p:cNvSpPr/>
            <p:nvPr/>
          </p:nvSpPr>
          <p:spPr>
            <a:xfrm>
              <a:off x="9654263" y="1783811"/>
              <a:ext cx="2053836" cy="2030749"/>
            </a:xfrm>
            <a:prstGeom prst="ellipse">
              <a:avLst/>
            </a:prstGeom>
            <a:blipFill>
              <a:blip r:embed="rId4"/>
              <a:srcRect/>
              <a:stretch>
                <a:fillRect b="-1356"/>
              </a:stretch>
            </a:blipFill>
            <a:ln w="63500">
              <a:solidFill>
                <a:srgbClr val="0314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D0F97B4-7331-EF4C-93FE-8A1C42B69348}"/>
                </a:ext>
              </a:extLst>
            </p:cNvPr>
            <p:cNvSpPr txBox="1"/>
            <p:nvPr/>
          </p:nvSpPr>
          <p:spPr>
            <a:xfrm>
              <a:off x="9969337" y="3963597"/>
              <a:ext cx="1423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Avenir Book" panose="02000503020000020003" pitchFamily="2" charset="0"/>
                </a:rPr>
                <a:t>Ben Chu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BDCECF6-C1A5-DE4C-92EC-0E53F4C9268B}"/>
              </a:ext>
            </a:extLst>
          </p:cNvPr>
          <p:cNvGrpSpPr/>
          <p:nvPr/>
        </p:nvGrpSpPr>
        <p:grpSpPr>
          <a:xfrm>
            <a:off x="5185020" y="1271681"/>
            <a:ext cx="2092576" cy="2455709"/>
            <a:chOff x="5095481" y="1783811"/>
            <a:chExt cx="2053838" cy="2455709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5BC6749-43F5-D14E-97C8-75B479C7F9E3}"/>
                </a:ext>
              </a:extLst>
            </p:cNvPr>
            <p:cNvSpPr>
              <a:spLocks/>
            </p:cNvSpPr>
            <p:nvPr/>
          </p:nvSpPr>
          <p:spPr>
            <a:xfrm>
              <a:off x="5095483" y="1783811"/>
              <a:ext cx="2053836" cy="2030749"/>
            </a:xfrm>
            <a:prstGeom prst="ellipse">
              <a:avLst/>
            </a:prstGeom>
            <a:blipFill>
              <a:blip r:embed="rId5"/>
              <a:srcRect/>
              <a:stretch>
                <a:fillRect l="-18088" t="-62621" r="-10384" b="-35999"/>
              </a:stretch>
            </a:blipFill>
            <a:ln w="63500">
              <a:solidFill>
                <a:srgbClr val="0314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A9A7553-A693-9542-A9C0-8DD95A36B776}"/>
                </a:ext>
              </a:extLst>
            </p:cNvPr>
            <p:cNvSpPr txBox="1"/>
            <p:nvPr/>
          </p:nvSpPr>
          <p:spPr>
            <a:xfrm>
              <a:off x="5095481" y="3900966"/>
              <a:ext cx="20538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Avenir Book" panose="02000503020000020003" pitchFamily="2" charset="0"/>
                </a:rPr>
                <a:t>Aparna Bejoy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8003058-9586-D74E-958B-9B96C1EE89D0}"/>
              </a:ext>
            </a:extLst>
          </p:cNvPr>
          <p:cNvGrpSpPr/>
          <p:nvPr/>
        </p:nvGrpSpPr>
        <p:grpSpPr>
          <a:xfrm>
            <a:off x="5185022" y="3869371"/>
            <a:ext cx="2092574" cy="2507381"/>
            <a:chOff x="2883534" y="1783811"/>
            <a:chExt cx="2053836" cy="2507381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96F7D61-861D-1641-A6D4-55265189D151}"/>
                </a:ext>
              </a:extLst>
            </p:cNvPr>
            <p:cNvSpPr/>
            <p:nvPr/>
          </p:nvSpPr>
          <p:spPr>
            <a:xfrm>
              <a:off x="2883534" y="1783811"/>
              <a:ext cx="2053836" cy="2030749"/>
            </a:xfrm>
            <a:prstGeom prst="ellipse">
              <a:avLst/>
            </a:prstGeom>
            <a:blipFill>
              <a:blip r:embed="rId6"/>
              <a:srcRect/>
              <a:stretch>
                <a:fillRect t="-1839" b="-23053"/>
              </a:stretch>
            </a:blipFill>
            <a:ln w="63500">
              <a:solidFill>
                <a:srgbClr val="0314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922D144-6CF4-5F46-B750-B1857FDE8846}"/>
                </a:ext>
              </a:extLst>
            </p:cNvPr>
            <p:cNvSpPr txBox="1"/>
            <p:nvPr/>
          </p:nvSpPr>
          <p:spPr>
            <a:xfrm>
              <a:off x="3120188" y="3952638"/>
              <a:ext cx="1580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Avenir Book" panose="02000503020000020003" pitchFamily="2" charset="0"/>
                </a:rPr>
                <a:t>Dhaval Patel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090423F-A9FC-834B-B029-1631012DBD07}"/>
              </a:ext>
            </a:extLst>
          </p:cNvPr>
          <p:cNvGrpSpPr/>
          <p:nvPr/>
        </p:nvGrpSpPr>
        <p:grpSpPr>
          <a:xfrm>
            <a:off x="8631988" y="3869371"/>
            <a:ext cx="2092575" cy="2507381"/>
            <a:chOff x="9654262" y="1783811"/>
            <a:chExt cx="2053837" cy="2507381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3B13636-51EC-9E47-9835-B47C019A8C42}"/>
                </a:ext>
              </a:extLst>
            </p:cNvPr>
            <p:cNvSpPr/>
            <p:nvPr/>
          </p:nvSpPr>
          <p:spPr>
            <a:xfrm>
              <a:off x="9654263" y="1783811"/>
              <a:ext cx="2053836" cy="2030749"/>
            </a:xfrm>
            <a:prstGeom prst="ellipse">
              <a:avLst/>
            </a:prstGeom>
            <a:blipFill>
              <a:blip r:embed="rId7"/>
              <a:srcRect/>
              <a:stretch>
                <a:fillRect t="-672" b="-30874"/>
              </a:stretch>
            </a:blipFill>
            <a:ln w="63500">
              <a:solidFill>
                <a:srgbClr val="0314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3178DE3-7ED2-6E44-B788-54D68E262666}"/>
                </a:ext>
              </a:extLst>
            </p:cNvPr>
            <p:cNvSpPr txBox="1"/>
            <p:nvPr/>
          </p:nvSpPr>
          <p:spPr>
            <a:xfrm>
              <a:off x="9654262" y="3952638"/>
              <a:ext cx="20538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Avenir Book" panose="02000503020000020003" pitchFamily="2" charset="0"/>
                </a:rPr>
                <a:t>Sreejony Sengupta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4244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BB2FF4B-DE45-0048-AE0B-743BCEB221FE}"/>
              </a:ext>
            </a:extLst>
          </p:cNvPr>
          <p:cNvSpPr/>
          <p:nvPr/>
        </p:nvSpPr>
        <p:spPr>
          <a:xfrm>
            <a:off x="720555" y="1885002"/>
            <a:ext cx="3948491" cy="3764126"/>
          </a:xfrm>
          <a:prstGeom prst="ellipse">
            <a:avLst/>
          </a:prstGeom>
          <a:noFill/>
          <a:ln w="19050">
            <a:solidFill>
              <a:srgbClr val="304E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Book" panose="02000503020000020003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6E26D5-19DF-A941-9A2E-FF2A051C2BE8}"/>
              </a:ext>
            </a:extLst>
          </p:cNvPr>
          <p:cNvSpPr/>
          <p:nvPr/>
        </p:nvSpPr>
        <p:spPr bwMode="ltGray">
          <a:xfrm>
            <a:off x="3811172" y="5324801"/>
            <a:ext cx="7200903" cy="673302"/>
          </a:xfrm>
          <a:prstGeom prst="rect">
            <a:avLst/>
          </a:prstGeom>
          <a:solidFill>
            <a:srgbClr val="A7AFC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pPr algn="r"/>
            <a:endParaRPr lang="en-GB" sz="1600" b="1" i="1" dirty="0" err="1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C98219-69AA-E84D-BE9F-23D2A4E8B01D}"/>
              </a:ext>
            </a:extLst>
          </p:cNvPr>
          <p:cNvSpPr/>
          <p:nvPr/>
        </p:nvSpPr>
        <p:spPr bwMode="ltGray">
          <a:xfrm>
            <a:off x="4769077" y="4076614"/>
            <a:ext cx="6242998" cy="673302"/>
          </a:xfrm>
          <a:prstGeom prst="rect">
            <a:avLst/>
          </a:prstGeom>
          <a:solidFill>
            <a:srgbClr val="4E5B9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pPr algn="r"/>
            <a:endParaRPr lang="en-GB" sz="1600" b="1" i="1" dirty="0" err="1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5348D9-C474-8B49-A58B-1A6108DC4724}"/>
              </a:ext>
            </a:extLst>
          </p:cNvPr>
          <p:cNvSpPr/>
          <p:nvPr/>
        </p:nvSpPr>
        <p:spPr bwMode="ltGray">
          <a:xfrm>
            <a:off x="4769077" y="2734411"/>
            <a:ext cx="6242998" cy="673302"/>
          </a:xfrm>
          <a:prstGeom prst="rect">
            <a:avLst/>
          </a:prstGeom>
          <a:solidFill>
            <a:srgbClr val="A7AFC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pPr algn="r"/>
            <a:endParaRPr lang="en-GB" sz="1600" b="1" i="1" dirty="0" err="1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F077BD-6F15-E14B-B771-905EC83F0574}"/>
              </a:ext>
            </a:extLst>
          </p:cNvPr>
          <p:cNvSpPr/>
          <p:nvPr/>
        </p:nvSpPr>
        <p:spPr bwMode="ltGray">
          <a:xfrm>
            <a:off x="3889262" y="1462760"/>
            <a:ext cx="7122813" cy="673302"/>
          </a:xfrm>
          <a:prstGeom prst="rect">
            <a:avLst/>
          </a:prstGeom>
          <a:solidFill>
            <a:srgbClr val="4E5B9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pPr algn="r"/>
            <a:endParaRPr lang="en-GB" sz="1600" b="1" i="1" dirty="0" err="1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74CD7B8-C79E-3947-8DC0-44DC2AFF5857}"/>
              </a:ext>
            </a:extLst>
          </p:cNvPr>
          <p:cNvSpPr/>
          <p:nvPr/>
        </p:nvSpPr>
        <p:spPr>
          <a:xfrm>
            <a:off x="1008205" y="2070472"/>
            <a:ext cx="3357154" cy="3383280"/>
          </a:xfrm>
          <a:prstGeom prst="ellipse">
            <a:avLst/>
          </a:prstGeom>
          <a:solidFill>
            <a:srgbClr val="031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Book" panose="02000503020000020003" pitchFamily="2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5EF61CB-C9EC-874D-8989-340306A7A637}"/>
              </a:ext>
            </a:extLst>
          </p:cNvPr>
          <p:cNvSpPr/>
          <p:nvPr/>
        </p:nvSpPr>
        <p:spPr>
          <a:xfrm>
            <a:off x="608082" y="1776548"/>
            <a:ext cx="4157400" cy="3963281"/>
          </a:xfrm>
          <a:prstGeom prst="ellipse">
            <a:avLst/>
          </a:prstGeom>
          <a:noFill/>
          <a:ln w="76200">
            <a:solidFill>
              <a:srgbClr val="0314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Book" panose="02000503020000020003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38BE2E7-D30B-8A46-982B-1A2630E47FC8}"/>
              </a:ext>
            </a:extLst>
          </p:cNvPr>
          <p:cNvSpPr/>
          <p:nvPr/>
        </p:nvSpPr>
        <p:spPr>
          <a:xfrm>
            <a:off x="3373580" y="1299457"/>
            <a:ext cx="991779" cy="954182"/>
          </a:xfrm>
          <a:prstGeom prst="ellipse">
            <a:avLst/>
          </a:prstGeom>
          <a:solidFill>
            <a:srgbClr val="F9EBE0"/>
          </a:solidFill>
          <a:ln w="57150">
            <a:solidFill>
              <a:srgbClr val="4E5B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Book" panose="02000503020000020003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D5FCB2C-C36B-CA4D-9628-14CFF553EE33}"/>
              </a:ext>
            </a:extLst>
          </p:cNvPr>
          <p:cNvSpPr/>
          <p:nvPr/>
        </p:nvSpPr>
        <p:spPr>
          <a:xfrm>
            <a:off x="4474584" y="2563889"/>
            <a:ext cx="991779" cy="954182"/>
          </a:xfrm>
          <a:prstGeom prst="ellipse">
            <a:avLst/>
          </a:prstGeom>
          <a:solidFill>
            <a:srgbClr val="F9EBE0"/>
          </a:solidFill>
          <a:ln w="57150">
            <a:solidFill>
              <a:srgbClr val="A7AF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3F4D"/>
              </a:highlight>
              <a:latin typeface="Avenir Book" panose="02000503020000020003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2D52CF9-0844-2044-BA37-2682B8F5395D}"/>
              </a:ext>
            </a:extLst>
          </p:cNvPr>
          <p:cNvSpPr/>
          <p:nvPr/>
        </p:nvSpPr>
        <p:spPr>
          <a:xfrm>
            <a:off x="4459108" y="3947638"/>
            <a:ext cx="991779" cy="954182"/>
          </a:xfrm>
          <a:prstGeom prst="ellipse">
            <a:avLst/>
          </a:prstGeom>
          <a:solidFill>
            <a:srgbClr val="F9EBE0"/>
          </a:solidFill>
          <a:ln w="57150">
            <a:solidFill>
              <a:srgbClr val="4E5B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Book" panose="02000503020000020003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7B62A3-5A0C-2947-BB0A-EE5F52D41D08}"/>
              </a:ext>
            </a:extLst>
          </p:cNvPr>
          <p:cNvSpPr/>
          <p:nvPr/>
        </p:nvSpPr>
        <p:spPr>
          <a:xfrm>
            <a:off x="3467329" y="5184361"/>
            <a:ext cx="991779" cy="954182"/>
          </a:xfrm>
          <a:prstGeom prst="ellipse">
            <a:avLst/>
          </a:prstGeom>
          <a:solidFill>
            <a:srgbClr val="F7E7DD"/>
          </a:solidFill>
          <a:ln w="57150">
            <a:solidFill>
              <a:srgbClr val="A7AF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Book" panose="02000503020000020003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28B2CA-C4FA-9240-915B-956BA49C3B4D}"/>
              </a:ext>
            </a:extLst>
          </p:cNvPr>
          <p:cNvSpPr txBox="1"/>
          <p:nvPr/>
        </p:nvSpPr>
        <p:spPr>
          <a:xfrm>
            <a:off x="4552858" y="1510457"/>
            <a:ext cx="64592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GB" sz="1600" b="1" dirty="0">
                <a:solidFill>
                  <a:schemeClr val="bg1"/>
                </a:solidFill>
                <a:latin typeface="Avenir Book" panose="02000503020000020003" pitchFamily="2" charset="0"/>
              </a:rPr>
              <a:t>Problem Overview</a:t>
            </a:r>
            <a:r>
              <a:rPr lang="en-GB" sz="1600" dirty="0">
                <a:solidFill>
                  <a:schemeClr val="bg1"/>
                </a:solidFill>
                <a:latin typeface="Avenir Book" panose="02000503020000020003" pitchFamily="2" charset="0"/>
              </a:rPr>
              <a:t>: integrating successes from provided Sales &amp; Analytics data to locate new areas in the United States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CDF8E0-C5E5-754F-8D85-E0502F748B1D}"/>
              </a:ext>
            </a:extLst>
          </p:cNvPr>
          <p:cNvSpPr txBox="1"/>
          <p:nvPr/>
        </p:nvSpPr>
        <p:spPr>
          <a:xfrm>
            <a:off x="5561081" y="2779493"/>
            <a:ext cx="5346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GB" sz="1600" b="1" dirty="0">
                <a:solidFill>
                  <a:schemeClr val="bg1"/>
                </a:solidFill>
                <a:latin typeface="Avenir Book" panose="02000503020000020003" pitchFamily="2" charset="0"/>
              </a:rPr>
              <a:t>Methodology</a:t>
            </a:r>
            <a:r>
              <a:rPr lang="en-GB" sz="1600" dirty="0">
                <a:solidFill>
                  <a:schemeClr val="bg1"/>
                </a:solidFill>
                <a:latin typeface="Avenir Book" panose="02000503020000020003" pitchFamily="2" charset="0"/>
              </a:rPr>
              <a:t>: creating a standardized evaluation system that we can use to compare cities in different locations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F10355-A135-9848-8D40-A29D69234571}"/>
              </a:ext>
            </a:extLst>
          </p:cNvPr>
          <p:cNvSpPr txBox="1"/>
          <p:nvPr/>
        </p:nvSpPr>
        <p:spPr>
          <a:xfrm>
            <a:off x="5561081" y="4131151"/>
            <a:ext cx="5346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GB" sz="1600" b="1" dirty="0">
                <a:solidFill>
                  <a:schemeClr val="bg1"/>
                </a:solidFill>
                <a:latin typeface="Avenir Book" panose="02000503020000020003" pitchFamily="2" charset="0"/>
              </a:rPr>
              <a:t>Cities</a:t>
            </a:r>
            <a:r>
              <a:rPr lang="en-GB" sz="1600" dirty="0">
                <a:solidFill>
                  <a:schemeClr val="bg1"/>
                </a:solidFill>
                <a:latin typeface="Avenir Book" panose="02000503020000020003" pitchFamily="2" charset="0"/>
              </a:rPr>
              <a:t>: creating a profile of metrics for cities that we will be recommending within different areas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031B70-58A4-6A43-887E-AF86E049E62A}"/>
              </a:ext>
            </a:extLst>
          </p:cNvPr>
          <p:cNvSpPr txBox="1"/>
          <p:nvPr/>
        </p:nvSpPr>
        <p:spPr>
          <a:xfrm>
            <a:off x="4659170" y="5383901"/>
            <a:ext cx="6026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GB" sz="1600" b="1" dirty="0">
                <a:solidFill>
                  <a:schemeClr val="bg1"/>
                </a:solidFill>
                <a:latin typeface="Avenir Book" panose="02000503020000020003" pitchFamily="2" charset="0"/>
              </a:rPr>
              <a:t>Next steps</a:t>
            </a:r>
            <a:r>
              <a:rPr lang="en-GB" sz="1600" dirty="0">
                <a:solidFill>
                  <a:schemeClr val="bg1"/>
                </a:solidFill>
                <a:latin typeface="Avenir Book" panose="02000503020000020003" pitchFamily="2" charset="0"/>
              </a:rPr>
              <a:t>: laying out the importance of our findings and figuring out how Empowerly can use this information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8CAA469-5A16-704D-B39A-9775BCAC0D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622359" y="4110621"/>
            <a:ext cx="617825" cy="6178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A18301-4169-3542-91B8-3A4CCC007E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12486" y="1421581"/>
            <a:ext cx="709933" cy="709933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EED837D2-66E3-4F4E-9079-4F9331A4E9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764" y="2791631"/>
            <a:ext cx="557966" cy="55796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209079D-910E-F14A-8926-B5236906C190}"/>
              </a:ext>
            </a:extLst>
          </p:cNvPr>
          <p:cNvSpPr txBox="1"/>
          <p:nvPr/>
        </p:nvSpPr>
        <p:spPr>
          <a:xfrm flipH="1">
            <a:off x="-1" y="178253"/>
            <a:ext cx="9091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Presentation Agenda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E805192-AED8-C74A-8433-FEB972EAD4A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631959" y="5338432"/>
            <a:ext cx="652660" cy="6526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2768554-F2BB-DF42-AF1E-1C5EB233DA78}"/>
              </a:ext>
            </a:extLst>
          </p:cNvPr>
          <p:cNvSpPr txBox="1"/>
          <p:nvPr/>
        </p:nvSpPr>
        <p:spPr>
          <a:xfrm>
            <a:off x="1245851" y="3158023"/>
            <a:ext cx="2888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venir Book" panose="02000503020000020003" pitchFamily="2" charset="0"/>
              </a:rPr>
              <a:t>Executive Summary</a:t>
            </a:r>
          </a:p>
        </p:txBody>
      </p:sp>
    </p:spTree>
    <p:extLst>
      <p:ext uri="{BB962C8B-B14F-4D97-AF65-F5344CB8AC3E}">
        <p14:creationId xmlns:p14="http://schemas.microsoft.com/office/powerpoint/2010/main" val="3178009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16140C-2666-0043-8D9C-F53AC4429575}"/>
              </a:ext>
            </a:extLst>
          </p:cNvPr>
          <p:cNvSpPr txBox="1"/>
          <p:nvPr/>
        </p:nvSpPr>
        <p:spPr>
          <a:xfrm flipH="1">
            <a:off x="-1" y="178253"/>
            <a:ext cx="9091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Methodology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972139-45DD-1641-A000-961800CF6FDE}"/>
              </a:ext>
            </a:extLst>
          </p:cNvPr>
          <p:cNvSpPr txBox="1"/>
          <p:nvPr/>
        </p:nvSpPr>
        <p:spPr>
          <a:xfrm>
            <a:off x="12358" y="742203"/>
            <a:ext cx="12179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The base of assumptions and steps we moved through for picking our cities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EA72E41-C6C2-1948-A0E9-626E8C30A486}"/>
              </a:ext>
            </a:extLst>
          </p:cNvPr>
          <p:cNvGrpSpPr/>
          <p:nvPr/>
        </p:nvGrpSpPr>
        <p:grpSpPr>
          <a:xfrm>
            <a:off x="122830" y="1449543"/>
            <a:ext cx="2770495" cy="3351058"/>
            <a:chOff x="570951" y="1754342"/>
            <a:chExt cx="3372010" cy="4009811"/>
          </a:xfrm>
        </p:grpSpPr>
        <p:sp>
          <p:nvSpPr>
            <p:cNvPr id="4" name="Freeform 4995">
              <a:extLst>
                <a:ext uri="{FF2B5EF4-FFF2-40B4-BE49-F238E27FC236}">
                  <a16:creationId xmlns:a16="http://schemas.microsoft.com/office/drawing/2014/main" id="{840EA15E-034F-C441-B7D5-5046993E95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0202" y="4843574"/>
              <a:ext cx="407068" cy="457951"/>
            </a:xfrm>
            <a:custGeom>
              <a:avLst/>
              <a:gdLst>
                <a:gd name="T0" fmla="*/ 54 w 336"/>
                <a:gd name="T1" fmla="*/ 152 h 378"/>
                <a:gd name="T2" fmla="*/ 62 w 336"/>
                <a:gd name="T3" fmla="*/ 142 h 378"/>
                <a:gd name="T4" fmla="*/ 86 w 336"/>
                <a:gd name="T5" fmla="*/ 122 h 378"/>
                <a:gd name="T6" fmla="*/ 42 w 336"/>
                <a:gd name="T7" fmla="*/ 228 h 378"/>
                <a:gd name="T8" fmla="*/ 94 w 336"/>
                <a:gd name="T9" fmla="*/ 250 h 378"/>
                <a:gd name="T10" fmla="*/ 162 w 336"/>
                <a:gd name="T11" fmla="*/ 160 h 378"/>
                <a:gd name="T12" fmla="*/ 200 w 336"/>
                <a:gd name="T13" fmla="*/ 80 h 378"/>
                <a:gd name="T14" fmla="*/ 162 w 336"/>
                <a:gd name="T15" fmla="*/ 22 h 378"/>
                <a:gd name="T16" fmla="*/ 154 w 336"/>
                <a:gd name="T17" fmla="*/ 8 h 378"/>
                <a:gd name="T18" fmla="*/ 122 w 336"/>
                <a:gd name="T19" fmla="*/ 8 h 378"/>
                <a:gd name="T20" fmla="*/ 104 w 336"/>
                <a:gd name="T21" fmla="*/ 40 h 378"/>
                <a:gd name="T22" fmla="*/ 84 w 336"/>
                <a:gd name="T23" fmla="*/ 98 h 378"/>
                <a:gd name="T24" fmla="*/ 56 w 336"/>
                <a:gd name="T25" fmla="*/ 128 h 378"/>
                <a:gd name="T26" fmla="*/ 50 w 336"/>
                <a:gd name="T27" fmla="*/ 126 h 378"/>
                <a:gd name="T28" fmla="*/ 36 w 336"/>
                <a:gd name="T29" fmla="*/ 134 h 378"/>
                <a:gd name="T30" fmla="*/ 42 w 336"/>
                <a:gd name="T31" fmla="*/ 152 h 378"/>
                <a:gd name="T32" fmla="*/ 162 w 336"/>
                <a:gd name="T33" fmla="*/ 46 h 378"/>
                <a:gd name="T34" fmla="*/ 168 w 336"/>
                <a:gd name="T35" fmla="*/ 54 h 378"/>
                <a:gd name="T36" fmla="*/ 116 w 336"/>
                <a:gd name="T37" fmla="*/ 134 h 378"/>
                <a:gd name="T38" fmla="*/ 74 w 336"/>
                <a:gd name="T39" fmla="*/ 216 h 378"/>
                <a:gd name="T40" fmla="*/ 68 w 336"/>
                <a:gd name="T41" fmla="*/ 220 h 378"/>
                <a:gd name="T42" fmla="*/ 62 w 336"/>
                <a:gd name="T43" fmla="*/ 212 h 378"/>
                <a:gd name="T44" fmla="*/ 106 w 336"/>
                <a:gd name="T45" fmla="*/ 128 h 378"/>
                <a:gd name="T46" fmla="*/ 158 w 336"/>
                <a:gd name="T47" fmla="*/ 48 h 378"/>
                <a:gd name="T48" fmla="*/ 124 w 336"/>
                <a:gd name="T49" fmla="*/ 28 h 378"/>
                <a:gd name="T50" fmla="*/ 134 w 336"/>
                <a:gd name="T51" fmla="*/ 20 h 378"/>
                <a:gd name="T52" fmla="*/ 148 w 336"/>
                <a:gd name="T53" fmla="*/ 26 h 378"/>
                <a:gd name="T54" fmla="*/ 128 w 336"/>
                <a:gd name="T55" fmla="*/ 58 h 378"/>
                <a:gd name="T56" fmla="*/ 120 w 336"/>
                <a:gd name="T57" fmla="*/ 44 h 378"/>
                <a:gd name="T58" fmla="*/ 34 w 336"/>
                <a:gd name="T59" fmla="*/ 262 h 378"/>
                <a:gd name="T60" fmla="*/ 64 w 336"/>
                <a:gd name="T61" fmla="*/ 280 h 378"/>
                <a:gd name="T62" fmla="*/ 170 w 336"/>
                <a:gd name="T63" fmla="*/ 12 h 378"/>
                <a:gd name="T64" fmla="*/ 194 w 336"/>
                <a:gd name="T65" fmla="*/ 0 h 378"/>
                <a:gd name="T66" fmla="*/ 214 w 336"/>
                <a:gd name="T67" fmla="*/ 18 h 378"/>
                <a:gd name="T68" fmla="*/ 336 w 336"/>
                <a:gd name="T69" fmla="*/ 212 h 378"/>
                <a:gd name="T70" fmla="*/ 330 w 336"/>
                <a:gd name="T71" fmla="*/ 222 h 378"/>
                <a:gd name="T72" fmla="*/ 264 w 336"/>
                <a:gd name="T73" fmla="*/ 226 h 378"/>
                <a:gd name="T74" fmla="*/ 196 w 336"/>
                <a:gd name="T75" fmla="*/ 246 h 378"/>
                <a:gd name="T76" fmla="*/ 188 w 336"/>
                <a:gd name="T77" fmla="*/ 264 h 378"/>
                <a:gd name="T78" fmla="*/ 212 w 336"/>
                <a:gd name="T79" fmla="*/ 284 h 378"/>
                <a:gd name="T80" fmla="*/ 228 w 336"/>
                <a:gd name="T81" fmla="*/ 314 h 378"/>
                <a:gd name="T82" fmla="*/ 214 w 336"/>
                <a:gd name="T83" fmla="*/ 342 h 378"/>
                <a:gd name="T84" fmla="*/ 142 w 336"/>
                <a:gd name="T85" fmla="*/ 368 h 378"/>
                <a:gd name="T86" fmla="*/ 44 w 336"/>
                <a:gd name="T87" fmla="*/ 378 h 378"/>
                <a:gd name="T88" fmla="*/ 2 w 336"/>
                <a:gd name="T89" fmla="*/ 376 h 378"/>
                <a:gd name="T90" fmla="*/ 0 w 336"/>
                <a:gd name="T91" fmla="*/ 364 h 378"/>
                <a:gd name="T92" fmla="*/ 10 w 336"/>
                <a:gd name="T93" fmla="*/ 358 h 378"/>
                <a:gd name="T94" fmla="*/ 156 w 336"/>
                <a:gd name="T95" fmla="*/ 344 h 378"/>
                <a:gd name="T96" fmla="*/ 208 w 336"/>
                <a:gd name="T97" fmla="*/ 318 h 378"/>
                <a:gd name="T98" fmla="*/ 204 w 336"/>
                <a:gd name="T99" fmla="*/ 304 h 378"/>
                <a:gd name="T100" fmla="*/ 176 w 336"/>
                <a:gd name="T101" fmla="*/ 282 h 378"/>
                <a:gd name="T102" fmla="*/ 168 w 336"/>
                <a:gd name="T103" fmla="*/ 260 h 378"/>
                <a:gd name="T104" fmla="*/ 186 w 336"/>
                <a:gd name="T105" fmla="*/ 228 h 378"/>
                <a:gd name="T106" fmla="*/ 254 w 336"/>
                <a:gd name="T107" fmla="*/ 206 h 378"/>
                <a:gd name="T108" fmla="*/ 330 w 336"/>
                <a:gd name="T109" fmla="*/ 202 h 378"/>
                <a:gd name="T110" fmla="*/ 336 w 336"/>
                <a:gd name="T111" fmla="*/ 212 h 378"/>
                <a:gd name="T112" fmla="*/ 10 w 336"/>
                <a:gd name="T113" fmla="*/ 270 h 378"/>
                <a:gd name="T114" fmla="*/ 40 w 336"/>
                <a:gd name="T115" fmla="*/ 274 h 378"/>
                <a:gd name="T116" fmla="*/ 26 w 336"/>
                <a:gd name="T117" fmla="*/ 310 h 378"/>
                <a:gd name="T118" fmla="*/ 32 w 336"/>
                <a:gd name="T119" fmla="*/ 310 h 378"/>
                <a:gd name="T120" fmla="*/ 58 w 336"/>
                <a:gd name="T121" fmla="*/ 286 h 378"/>
                <a:gd name="T122" fmla="*/ 68 w 336"/>
                <a:gd name="T123" fmla="*/ 304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6" h="378">
                  <a:moveTo>
                    <a:pt x="42" y="152"/>
                  </a:moveTo>
                  <a:lnTo>
                    <a:pt x="42" y="152"/>
                  </a:lnTo>
                  <a:lnTo>
                    <a:pt x="48" y="154"/>
                  </a:lnTo>
                  <a:lnTo>
                    <a:pt x="54" y="152"/>
                  </a:lnTo>
                  <a:lnTo>
                    <a:pt x="58" y="150"/>
                  </a:lnTo>
                  <a:lnTo>
                    <a:pt x="62" y="146"/>
                  </a:lnTo>
                  <a:lnTo>
                    <a:pt x="62" y="146"/>
                  </a:lnTo>
                  <a:lnTo>
                    <a:pt x="62" y="142"/>
                  </a:lnTo>
                  <a:lnTo>
                    <a:pt x="62" y="142"/>
                  </a:lnTo>
                  <a:lnTo>
                    <a:pt x="74" y="134"/>
                  </a:lnTo>
                  <a:lnTo>
                    <a:pt x="86" y="122"/>
                  </a:lnTo>
                  <a:lnTo>
                    <a:pt x="86" y="122"/>
                  </a:lnTo>
                  <a:lnTo>
                    <a:pt x="64" y="166"/>
                  </a:lnTo>
                  <a:lnTo>
                    <a:pt x="50" y="200"/>
                  </a:lnTo>
                  <a:lnTo>
                    <a:pt x="44" y="220"/>
                  </a:lnTo>
                  <a:lnTo>
                    <a:pt x="42" y="228"/>
                  </a:lnTo>
                  <a:lnTo>
                    <a:pt x="66" y="242"/>
                  </a:lnTo>
                  <a:lnTo>
                    <a:pt x="88" y="256"/>
                  </a:lnTo>
                  <a:lnTo>
                    <a:pt x="88" y="256"/>
                  </a:lnTo>
                  <a:lnTo>
                    <a:pt x="94" y="250"/>
                  </a:lnTo>
                  <a:lnTo>
                    <a:pt x="110" y="232"/>
                  </a:lnTo>
                  <a:lnTo>
                    <a:pt x="134" y="202"/>
                  </a:lnTo>
                  <a:lnTo>
                    <a:pt x="148" y="182"/>
                  </a:lnTo>
                  <a:lnTo>
                    <a:pt x="162" y="160"/>
                  </a:lnTo>
                  <a:lnTo>
                    <a:pt x="162" y="160"/>
                  </a:lnTo>
                  <a:lnTo>
                    <a:pt x="174" y="136"/>
                  </a:lnTo>
                  <a:lnTo>
                    <a:pt x="184" y="114"/>
                  </a:lnTo>
                  <a:lnTo>
                    <a:pt x="200" y="80"/>
                  </a:lnTo>
                  <a:lnTo>
                    <a:pt x="206" y="56"/>
                  </a:lnTo>
                  <a:lnTo>
                    <a:pt x="208" y="48"/>
                  </a:lnTo>
                  <a:lnTo>
                    <a:pt x="184" y="34"/>
                  </a:lnTo>
                  <a:lnTo>
                    <a:pt x="162" y="22"/>
                  </a:lnTo>
                  <a:lnTo>
                    <a:pt x="162" y="22"/>
                  </a:lnTo>
                  <a:lnTo>
                    <a:pt x="160" y="14"/>
                  </a:lnTo>
                  <a:lnTo>
                    <a:pt x="154" y="8"/>
                  </a:lnTo>
                  <a:lnTo>
                    <a:pt x="154" y="8"/>
                  </a:lnTo>
                  <a:lnTo>
                    <a:pt x="146" y="4"/>
                  </a:lnTo>
                  <a:lnTo>
                    <a:pt x="138" y="4"/>
                  </a:lnTo>
                  <a:lnTo>
                    <a:pt x="130" y="4"/>
                  </a:lnTo>
                  <a:lnTo>
                    <a:pt x="122" y="8"/>
                  </a:lnTo>
                  <a:lnTo>
                    <a:pt x="122" y="8"/>
                  </a:lnTo>
                  <a:lnTo>
                    <a:pt x="116" y="14"/>
                  </a:lnTo>
                  <a:lnTo>
                    <a:pt x="110" y="20"/>
                  </a:lnTo>
                  <a:lnTo>
                    <a:pt x="104" y="40"/>
                  </a:lnTo>
                  <a:lnTo>
                    <a:pt x="104" y="40"/>
                  </a:lnTo>
                  <a:lnTo>
                    <a:pt x="98" y="64"/>
                  </a:lnTo>
                  <a:lnTo>
                    <a:pt x="92" y="80"/>
                  </a:lnTo>
                  <a:lnTo>
                    <a:pt x="84" y="98"/>
                  </a:lnTo>
                  <a:lnTo>
                    <a:pt x="84" y="98"/>
                  </a:lnTo>
                  <a:lnTo>
                    <a:pt x="78" y="108"/>
                  </a:lnTo>
                  <a:lnTo>
                    <a:pt x="70" y="116"/>
                  </a:lnTo>
                  <a:lnTo>
                    <a:pt x="56" y="128"/>
                  </a:lnTo>
                  <a:lnTo>
                    <a:pt x="56" y="128"/>
                  </a:lnTo>
                  <a:lnTo>
                    <a:pt x="54" y="126"/>
                  </a:lnTo>
                  <a:lnTo>
                    <a:pt x="54" y="126"/>
                  </a:lnTo>
                  <a:lnTo>
                    <a:pt x="50" y="126"/>
                  </a:lnTo>
                  <a:lnTo>
                    <a:pt x="44" y="126"/>
                  </a:lnTo>
                  <a:lnTo>
                    <a:pt x="40" y="128"/>
                  </a:lnTo>
                  <a:lnTo>
                    <a:pt x="36" y="134"/>
                  </a:lnTo>
                  <a:lnTo>
                    <a:pt x="36" y="134"/>
                  </a:lnTo>
                  <a:lnTo>
                    <a:pt x="34" y="138"/>
                  </a:lnTo>
                  <a:lnTo>
                    <a:pt x="36" y="144"/>
                  </a:lnTo>
                  <a:lnTo>
                    <a:pt x="38" y="148"/>
                  </a:lnTo>
                  <a:lnTo>
                    <a:pt x="42" y="152"/>
                  </a:lnTo>
                  <a:lnTo>
                    <a:pt x="42" y="152"/>
                  </a:lnTo>
                  <a:close/>
                  <a:moveTo>
                    <a:pt x="158" y="48"/>
                  </a:moveTo>
                  <a:lnTo>
                    <a:pt x="158" y="48"/>
                  </a:lnTo>
                  <a:lnTo>
                    <a:pt x="162" y="46"/>
                  </a:lnTo>
                  <a:lnTo>
                    <a:pt x="166" y="46"/>
                  </a:lnTo>
                  <a:lnTo>
                    <a:pt x="166" y="46"/>
                  </a:lnTo>
                  <a:lnTo>
                    <a:pt x="168" y="50"/>
                  </a:lnTo>
                  <a:lnTo>
                    <a:pt x="168" y="54"/>
                  </a:lnTo>
                  <a:lnTo>
                    <a:pt x="168" y="54"/>
                  </a:lnTo>
                  <a:lnTo>
                    <a:pt x="152" y="76"/>
                  </a:lnTo>
                  <a:lnTo>
                    <a:pt x="136" y="100"/>
                  </a:lnTo>
                  <a:lnTo>
                    <a:pt x="116" y="134"/>
                  </a:lnTo>
                  <a:lnTo>
                    <a:pt x="116" y="134"/>
                  </a:lnTo>
                  <a:lnTo>
                    <a:pt x="96" y="168"/>
                  </a:lnTo>
                  <a:lnTo>
                    <a:pt x="84" y="194"/>
                  </a:lnTo>
                  <a:lnTo>
                    <a:pt x="74" y="216"/>
                  </a:lnTo>
                  <a:lnTo>
                    <a:pt x="74" y="216"/>
                  </a:lnTo>
                  <a:lnTo>
                    <a:pt x="72" y="220"/>
                  </a:lnTo>
                  <a:lnTo>
                    <a:pt x="68" y="220"/>
                  </a:lnTo>
                  <a:lnTo>
                    <a:pt x="68" y="220"/>
                  </a:lnTo>
                  <a:lnTo>
                    <a:pt x="66" y="220"/>
                  </a:lnTo>
                  <a:lnTo>
                    <a:pt x="66" y="220"/>
                  </a:lnTo>
                  <a:lnTo>
                    <a:pt x="64" y="218"/>
                  </a:lnTo>
                  <a:lnTo>
                    <a:pt x="62" y="212"/>
                  </a:lnTo>
                  <a:lnTo>
                    <a:pt x="62" y="212"/>
                  </a:lnTo>
                  <a:lnTo>
                    <a:pt x="74" y="188"/>
                  </a:lnTo>
                  <a:lnTo>
                    <a:pt x="86" y="162"/>
                  </a:lnTo>
                  <a:lnTo>
                    <a:pt x="106" y="128"/>
                  </a:lnTo>
                  <a:lnTo>
                    <a:pt x="106" y="128"/>
                  </a:lnTo>
                  <a:lnTo>
                    <a:pt x="126" y="92"/>
                  </a:lnTo>
                  <a:lnTo>
                    <a:pt x="142" y="68"/>
                  </a:lnTo>
                  <a:lnTo>
                    <a:pt x="158" y="48"/>
                  </a:lnTo>
                  <a:lnTo>
                    <a:pt x="158" y="48"/>
                  </a:lnTo>
                  <a:close/>
                  <a:moveTo>
                    <a:pt x="120" y="44"/>
                  </a:moveTo>
                  <a:lnTo>
                    <a:pt x="120" y="44"/>
                  </a:lnTo>
                  <a:lnTo>
                    <a:pt x="124" y="28"/>
                  </a:lnTo>
                  <a:lnTo>
                    <a:pt x="128" y="24"/>
                  </a:lnTo>
                  <a:lnTo>
                    <a:pt x="130" y="20"/>
                  </a:lnTo>
                  <a:lnTo>
                    <a:pt x="130" y="20"/>
                  </a:lnTo>
                  <a:lnTo>
                    <a:pt x="134" y="20"/>
                  </a:lnTo>
                  <a:lnTo>
                    <a:pt x="138" y="20"/>
                  </a:lnTo>
                  <a:lnTo>
                    <a:pt x="144" y="22"/>
                  </a:lnTo>
                  <a:lnTo>
                    <a:pt x="144" y="22"/>
                  </a:lnTo>
                  <a:lnTo>
                    <a:pt x="148" y="26"/>
                  </a:lnTo>
                  <a:lnTo>
                    <a:pt x="148" y="30"/>
                  </a:lnTo>
                  <a:lnTo>
                    <a:pt x="148" y="34"/>
                  </a:lnTo>
                  <a:lnTo>
                    <a:pt x="148" y="34"/>
                  </a:lnTo>
                  <a:lnTo>
                    <a:pt x="128" y="58"/>
                  </a:lnTo>
                  <a:lnTo>
                    <a:pt x="104" y="94"/>
                  </a:lnTo>
                  <a:lnTo>
                    <a:pt x="104" y="94"/>
                  </a:lnTo>
                  <a:lnTo>
                    <a:pt x="114" y="66"/>
                  </a:lnTo>
                  <a:lnTo>
                    <a:pt x="120" y="44"/>
                  </a:lnTo>
                  <a:lnTo>
                    <a:pt x="120" y="44"/>
                  </a:lnTo>
                  <a:close/>
                  <a:moveTo>
                    <a:pt x="50" y="270"/>
                  </a:moveTo>
                  <a:lnTo>
                    <a:pt x="50" y="270"/>
                  </a:lnTo>
                  <a:lnTo>
                    <a:pt x="34" y="262"/>
                  </a:lnTo>
                  <a:lnTo>
                    <a:pt x="38" y="240"/>
                  </a:lnTo>
                  <a:lnTo>
                    <a:pt x="80" y="264"/>
                  </a:lnTo>
                  <a:lnTo>
                    <a:pt x="64" y="280"/>
                  </a:lnTo>
                  <a:lnTo>
                    <a:pt x="64" y="280"/>
                  </a:lnTo>
                  <a:lnTo>
                    <a:pt x="50" y="270"/>
                  </a:lnTo>
                  <a:lnTo>
                    <a:pt x="50" y="270"/>
                  </a:lnTo>
                  <a:close/>
                  <a:moveTo>
                    <a:pt x="212" y="36"/>
                  </a:moveTo>
                  <a:lnTo>
                    <a:pt x="170" y="12"/>
                  </a:lnTo>
                  <a:lnTo>
                    <a:pt x="170" y="12"/>
                  </a:lnTo>
                  <a:lnTo>
                    <a:pt x="176" y="4"/>
                  </a:lnTo>
                  <a:lnTo>
                    <a:pt x="184" y="0"/>
                  </a:lnTo>
                  <a:lnTo>
                    <a:pt x="194" y="0"/>
                  </a:lnTo>
                  <a:lnTo>
                    <a:pt x="204" y="2"/>
                  </a:lnTo>
                  <a:lnTo>
                    <a:pt x="204" y="2"/>
                  </a:lnTo>
                  <a:lnTo>
                    <a:pt x="210" y="8"/>
                  </a:lnTo>
                  <a:lnTo>
                    <a:pt x="214" y="18"/>
                  </a:lnTo>
                  <a:lnTo>
                    <a:pt x="216" y="26"/>
                  </a:lnTo>
                  <a:lnTo>
                    <a:pt x="212" y="36"/>
                  </a:lnTo>
                  <a:lnTo>
                    <a:pt x="212" y="36"/>
                  </a:lnTo>
                  <a:close/>
                  <a:moveTo>
                    <a:pt x="336" y="212"/>
                  </a:moveTo>
                  <a:lnTo>
                    <a:pt x="336" y="212"/>
                  </a:lnTo>
                  <a:lnTo>
                    <a:pt x="334" y="216"/>
                  </a:lnTo>
                  <a:lnTo>
                    <a:pt x="332" y="218"/>
                  </a:lnTo>
                  <a:lnTo>
                    <a:pt x="330" y="222"/>
                  </a:lnTo>
                  <a:lnTo>
                    <a:pt x="326" y="222"/>
                  </a:lnTo>
                  <a:lnTo>
                    <a:pt x="326" y="222"/>
                  </a:lnTo>
                  <a:lnTo>
                    <a:pt x="292" y="222"/>
                  </a:lnTo>
                  <a:lnTo>
                    <a:pt x="264" y="226"/>
                  </a:lnTo>
                  <a:lnTo>
                    <a:pt x="240" y="228"/>
                  </a:lnTo>
                  <a:lnTo>
                    <a:pt x="220" y="234"/>
                  </a:lnTo>
                  <a:lnTo>
                    <a:pt x="206" y="240"/>
                  </a:lnTo>
                  <a:lnTo>
                    <a:pt x="196" y="246"/>
                  </a:lnTo>
                  <a:lnTo>
                    <a:pt x="190" y="252"/>
                  </a:lnTo>
                  <a:lnTo>
                    <a:pt x="188" y="260"/>
                  </a:lnTo>
                  <a:lnTo>
                    <a:pt x="188" y="260"/>
                  </a:lnTo>
                  <a:lnTo>
                    <a:pt x="188" y="264"/>
                  </a:lnTo>
                  <a:lnTo>
                    <a:pt x="192" y="270"/>
                  </a:lnTo>
                  <a:lnTo>
                    <a:pt x="204" y="278"/>
                  </a:lnTo>
                  <a:lnTo>
                    <a:pt x="204" y="278"/>
                  </a:lnTo>
                  <a:lnTo>
                    <a:pt x="212" y="284"/>
                  </a:lnTo>
                  <a:lnTo>
                    <a:pt x="220" y="292"/>
                  </a:lnTo>
                  <a:lnTo>
                    <a:pt x="226" y="302"/>
                  </a:lnTo>
                  <a:lnTo>
                    <a:pt x="228" y="308"/>
                  </a:lnTo>
                  <a:lnTo>
                    <a:pt x="228" y="314"/>
                  </a:lnTo>
                  <a:lnTo>
                    <a:pt x="228" y="314"/>
                  </a:lnTo>
                  <a:lnTo>
                    <a:pt x="228" y="324"/>
                  </a:lnTo>
                  <a:lnTo>
                    <a:pt x="222" y="334"/>
                  </a:lnTo>
                  <a:lnTo>
                    <a:pt x="214" y="342"/>
                  </a:lnTo>
                  <a:lnTo>
                    <a:pt x="200" y="350"/>
                  </a:lnTo>
                  <a:lnTo>
                    <a:pt x="184" y="356"/>
                  </a:lnTo>
                  <a:lnTo>
                    <a:pt x="166" y="362"/>
                  </a:lnTo>
                  <a:lnTo>
                    <a:pt x="142" y="368"/>
                  </a:lnTo>
                  <a:lnTo>
                    <a:pt x="116" y="372"/>
                  </a:lnTo>
                  <a:lnTo>
                    <a:pt x="116" y="372"/>
                  </a:lnTo>
                  <a:lnTo>
                    <a:pt x="78" y="376"/>
                  </a:lnTo>
                  <a:lnTo>
                    <a:pt x="44" y="378"/>
                  </a:lnTo>
                  <a:lnTo>
                    <a:pt x="10" y="378"/>
                  </a:lnTo>
                  <a:lnTo>
                    <a:pt x="10" y="378"/>
                  </a:lnTo>
                  <a:lnTo>
                    <a:pt x="6" y="378"/>
                  </a:lnTo>
                  <a:lnTo>
                    <a:pt x="2" y="376"/>
                  </a:lnTo>
                  <a:lnTo>
                    <a:pt x="0" y="372"/>
                  </a:lnTo>
                  <a:lnTo>
                    <a:pt x="0" y="368"/>
                  </a:lnTo>
                  <a:lnTo>
                    <a:pt x="0" y="368"/>
                  </a:lnTo>
                  <a:lnTo>
                    <a:pt x="0" y="364"/>
                  </a:lnTo>
                  <a:lnTo>
                    <a:pt x="2" y="362"/>
                  </a:lnTo>
                  <a:lnTo>
                    <a:pt x="6" y="360"/>
                  </a:lnTo>
                  <a:lnTo>
                    <a:pt x="10" y="358"/>
                  </a:lnTo>
                  <a:lnTo>
                    <a:pt x="10" y="358"/>
                  </a:lnTo>
                  <a:lnTo>
                    <a:pt x="54" y="358"/>
                  </a:lnTo>
                  <a:lnTo>
                    <a:pt x="92" y="354"/>
                  </a:lnTo>
                  <a:lnTo>
                    <a:pt x="126" y="350"/>
                  </a:lnTo>
                  <a:lnTo>
                    <a:pt x="156" y="344"/>
                  </a:lnTo>
                  <a:lnTo>
                    <a:pt x="178" y="338"/>
                  </a:lnTo>
                  <a:lnTo>
                    <a:pt x="194" y="330"/>
                  </a:lnTo>
                  <a:lnTo>
                    <a:pt x="206" y="322"/>
                  </a:lnTo>
                  <a:lnTo>
                    <a:pt x="208" y="318"/>
                  </a:lnTo>
                  <a:lnTo>
                    <a:pt x="208" y="314"/>
                  </a:lnTo>
                  <a:lnTo>
                    <a:pt x="208" y="314"/>
                  </a:lnTo>
                  <a:lnTo>
                    <a:pt x="208" y="310"/>
                  </a:lnTo>
                  <a:lnTo>
                    <a:pt x="204" y="304"/>
                  </a:lnTo>
                  <a:lnTo>
                    <a:pt x="192" y="294"/>
                  </a:lnTo>
                  <a:lnTo>
                    <a:pt x="192" y="294"/>
                  </a:lnTo>
                  <a:lnTo>
                    <a:pt x="184" y="288"/>
                  </a:lnTo>
                  <a:lnTo>
                    <a:pt x="176" y="282"/>
                  </a:lnTo>
                  <a:lnTo>
                    <a:pt x="170" y="272"/>
                  </a:lnTo>
                  <a:lnTo>
                    <a:pt x="168" y="266"/>
                  </a:lnTo>
                  <a:lnTo>
                    <a:pt x="168" y="260"/>
                  </a:lnTo>
                  <a:lnTo>
                    <a:pt x="168" y="260"/>
                  </a:lnTo>
                  <a:lnTo>
                    <a:pt x="168" y="250"/>
                  </a:lnTo>
                  <a:lnTo>
                    <a:pt x="172" y="242"/>
                  </a:lnTo>
                  <a:lnTo>
                    <a:pt x="178" y="234"/>
                  </a:lnTo>
                  <a:lnTo>
                    <a:pt x="186" y="228"/>
                  </a:lnTo>
                  <a:lnTo>
                    <a:pt x="194" y="224"/>
                  </a:lnTo>
                  <a:lnTo>
                    <a:pt x="204" y="218"/>
                  </a:lnTo>
                  <a:lnTo>
                    <a:pt x="228" y="212"/>
                  </a:lnTo>
                  <a:lnTo>
                    <a:pt x="254" y="206"/>
                  </a:lnTo>
                  <a:lnTo>
                    <a:pt x="280" y="204"/>
                  </a:lnTo>
                  <a:lnTo>
                    <a:pt x="326" y="202"/>
                  </a:lnTo>
                  <a:lnTo>
                    <a:pt x="326" y="202"/>
                  </a:lnTo>
                  <a:lnTo>
                    <a:pt x="330" y="202"/>
                  </a:lnTo>
                  <a:lnTo>
                    <a:pt x="332" y="204"/>
                  </a:lnTo>
                  <a:lnTo>
                    <a:pt x="334" y="208"/>
                  </a:lnTo>
                  <a:lnTo>
                    <a:pt x="336" y="212"/>
                  </a:lnTo>
                  <a:lnTo>
                    <a:pt x="336" y="212"/>
                  </a:lnTo>
                  <a:close/>
                  <a:moveTo>
                    <a:pt x="68" y="304"/>
                  </a:moveTo>
                  <a:lnTo>
                    <a:pt x="10" y="338"/>
                  </a:lnTo>
                  <a:lnTo>
                    <a:pt x="10" y="270"/>
                  </a:lnTo>
                  <a:lnTo>
                    <a:pt x="10" y="270"/>
                  </a:lnTo>
                  <a:lnTo>
                    <a:pt x="16" y="268"/>
                  </a:lnTo>
                  <a:lnTo>
                    <a:pt x="22" y="270"/>
                  </a:lnTo>
                  <a:lnTo>
                    <a:pt x="30" y="270"/>
                  </a:lnTo>
                  <a:lnTo>
                    <a:pt x="40" y="274"/>
                  </a:lnTo>
                  <a:lnTo>
                    <a:pt x="24" y="302"/>
                  </a:lnTo>
                  <a:lnTo>
                    <a:pt x="24" y="302"/>
                  </a:lnTo>
                  <a:lnTo>
                    <a:pt x="22" y="308"/>
                  </a:lnTo>
                  <a:lnTo>
                    <a:pt x="26" y="310"/>
                  </a:lnTo>
                  <a:lnTo>
                    <a:pt x="26" y="310"/>
                  </a:lnTo>
                  <a:lnTo>
                    <a:pt x="28" y="312"/>
                  </a:lnTo>
                  <a:lnTo>
                    <a:pt x="28" y="312"/>
                  </a:lnTo>
                  <a:lnTo>
                    <a:pt x="32" y="310"/>
                  </a:lnTo>
                  <a:lnTo>
                    <a:pt x="34" y="308"/>
                  </a:lnTo>
                  <a:lnTo>
                    <a:pt x="50" y="280"/>
                  </a:lnTo>
                  <a:lnTo>
                    <a:pt x="50" y="280"/>
                  </a:lnTo>
                  <a:lnTo>
                    <a:pt x="58" y="286"/>
                  </a:lnTo>
                  <a:lnTo>
                    <a:pt x="64" y="292"/>
                  </a:lnTo>
                  <a:lnTo>
                    <a:pt x="66" y="298"/>
                  </a:lnTo>
                  <a:lnTo>
                    <a:pt x="68" y="304"/>
                  </a:lnTo>
                  <a:lnTo>
                    <a:pt x="68" y="304"/>
                  </a:lnTo>
                  <a:close/>
                </a:path>
              </a:pathLst>
            </a:custGeom>
            <a:solidFill>
              <a:srgbClr val="EB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venir Book" panose="02000503020000020003" pitchFamily="2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46405A7-11CD-294D-9E2F-9A57EFCD0C9E}"/>
                </a:ext>
              </a:extLst>
            </p:cNvPr>
            <p:cNvGrpSpPr/>
            <p:nvPr/>
          </p:nvGrpSpPr>
          <p:grpSpPr>
            <a:xfrm>
              <a:off x="570951" y="1754342"/>
              <a:ext cx="3372010" cy="1486981"/>
              <a:chOff x="570951" y="1745461"/>
              <a:chExt cx="3372010" cy="1486981"/>
            </a:xfrm>
          </p:grpSpPr>
          <p:sp>
            <p:nvSpPr>
              <p:cNvPr id="6" name="Freeform 9">
                <a:extLst>
                  <a:ext uri="{FF2B5EF4-FFF2-40B4-BE49-F238E27FC236}">
                    <a16:creationId xmlns:a16="http://schemas.microsoft.com/office/drawing/2014/main" id="{34884063-5B5D-0D4A-8BA1-8DBEE59BA9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951" y="1745461"/>
                <a:ext cx="3372010" cy="1486981"/>
              </a:xfrm>
              <a:custGeom>
                <a:avLst/>
                <a:gdLst>
                  <a:gd name="T0" fmla="*/ 3294 w 3846"/>
                  <a:gd name="T1" fmla="*/ 446 h 1696"/>
                  <a:gd name="T2" fmla="*/ 2736 w 3846"/>
                  <a:gd name="T3" fmla="*/ 0 h 1696"/>
                  <a:gd name="T4" fmla="*/ 2736 w 3846"/>
                  <a:gd name="T5" fmla="*/ 438 h 1696"/>
                  <a:gd name="T6" fmla="*/ 96 w 3846"/>
                  <a:gd name="T7" fmla="*/ 438 h 1696"/>
                  <a:gd name="T8" fmla="*/ 96 w 3846"/>
                  <a:gd name="T9" fmla="*/ 438 h 1696"/>
                  <a:gd name="T10" fmla="*/ 78 w 3846"/>
                  <a:gd name="T11" fmla="*/ 440 h 1696"/>
                  <a:gd name="T12" fmla="*/ 60 w 3846"/>
                  <a:gd name="T13" fmla="*/ 446 h 1696"/>
                  <a:gd name="T14" fmla="*/ 44 w 3846"/>
                  <a:gd name="T15" fmla="*/ 454 h 1696"/>
                  <a:gd name="T16" fmla="*/ 28 w 3846"/>
                  <a:gd name="T17" fmla="*/ 466 h 1696"/>
                  <a:gd name="T18" fmla="*/ 18 w 3846"/>
                  <a:gd name="T19" fmla="*/ 480 h 1696"/>
                  <a:gd name="T20" fmla="*/ 8 w 3846"/>
                  <a:gd name="T21" fmla="*/ 496 h 1696"/>
                  <a:gd name="T22" fmla="*/ 2 w 3846"/>
                  <a:gd name="T23" fmla="*/ 514 h 1696"/>
                  <a:gd name="T24" fmla="*/ 0 w 3846"/>
                  <a:gd name="T25" fmla="*/ 534 h 1696"/>
                  <a:gd name="T26" fmla="*/ 0 w 3846"/>
                  <a:gd name="T27" fmla="*/ 1044 h 1696"/>
                  <a:gd name="T28" fmla="*/ 0 w 3846"/>
                  <a:gd name="T29" fmla="*/ 1156 h 1696"/>
                  <a:gd name="T30" fmla="*/ 0 w 3846"/>
                  <a:gd name="T31" fmla="*/ 1156 h 1696"/>
                  <a:gd name="T32" fmla="*/ 0 w 3846"/>
                  <a:gd name="T33" fmla="*/ 1256 h 1696"/>
                  <a:gd name="T34" fmla="*/ 558 w 3846"/>
                  <a:gd name="T35" fmla="*/ 1696 h 1696"/>
                  <a:gd name="T36" fmla="*/ 1106 w 3846"/>
                  <a:gd name="T37" fmla="*/ 1252 h 1696"/>
                  <a:gd name="T38" fmla="*/ 3750 w 3846"/>
                  <a:gd name="T39" fmla="*/ 1252 h 1696"/>
                  <a:gd name="T40" fmla="*/ 3750 w 3846"/>
                  <a:gd name="T41" fmla="*/ 1252 h 1696"/>
                  <a:gd name="T42" fmla="*/ 3770 w 3846"/>
                  <a:gd name="T43" fmla="*/ 1250 h 1696"/>
                  <a:gd name="T44" fmla="*/ 3788 w 3846"/>
                  <a:gd name="T45" fmla="*/ 1244 h 1696"/>
                  <a:gd name="T46" fmla="*/ 3804 w 3846"/>
                  <a:gd name="T47" fmla="*/ 1236 h 1696"/>
                  <a:gd name="T48" fmla="*/ 3818 w 3846"/>
                  <a:gd name="T49" fmla="*/ 1224 h 1696"/>
                  <a:gd name="T50" fmla="*/ 3830 w 3846"/>
                  <a:gd name="T51" fmla="*/ 1210 h 1696"/>
                  <a:gd name="T52" fmla="*/ 3838 w 3846"/>
                  <a:gd name="T53" fmla="*/ 1192 h 1696"/>
                  <a:gd name="T54" fmla="*/ 3844 w 3846"/>
                  <a:gd name="T55" fmla="*/ 1174 h 1696"/>
                  <a:gd name="T56" fmla="*/ 3846 w 3846"/>
                  <a:gd name="T57" fmla="*/ 1156 h 1696"/>
                  <a:gd name="T58" fmla="*/ 3846 w 3846"/>
                  <a:gd name="T59" fmla="*/ 674 h 1696"/>
                  <a:gd name="T60" fmla="*/ 3846 w 3846"/>
                  <a:gd name="T61" fmla="*/ 572 h 1696"/>
                  <a:gd name="T62" fmla="*/ 3846 w 3846"/>
                  <a:gd name="T63" fmla="*/ 534 h 1696"/>
                  <a:gd name="T64" fmla="*/ 3846 w 3846"/>
                  <a:gd name="T65" fmla="*/ 0 h 1696"/>
                  <a:gd name="T66" fmla="*/ 3294 w 3846"/>
                  <a:gd name="T67" fmla="*/ 446 h 1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6" h="1696">
                    <a:moveTo>
                      <a:pt x="3294" y="446"/>
                    </a:moveTo>
                    <a:lnTo>
                      <a:pt x="2736" y="0"/>
                    </a:lnTo>
                    <a:lnTo>
                      <a:pt x="2736" y="438"/>
                    </a:lnTo>
                    <a:lnTo>
                      <a:pt x="96" y="438"/>
                    </a:lnTo>
                    <a:lnTo>
                      <a:pt x="96" y="438"/>
                    </a:lnTo>
                    <a:lnTo>
                      <a:pt x="78" y="440"/>
                    </a:lnTo>
                    <a:lnTo>
                      <a:pt x="60" y="446"/>
                    </a:lnTo>
                    <a:lnTo>
                      <a:pt x="44" y="454"/>
                    </a:lnTo>
                    <a:lnTo>
                      <a:pt x="28" y="466"/>
                    </a:lnTo>
                    <a:lnTo>
                      <a:pt x="18" y="480"/>
                    </a:lnTo>
                    <a:lnTo>
                      <a:pt x="8" y="496"/>
                    </a:lnTo>
                    <a:lnTo>
                      <a:pt x="2" y="514"/>
                    </a:lnTo>
                    <a:lnTo>
                      <a:pt x="0" y="534"/>
                    </a:lnTo>
                    <a:lnTo>
                      <a:pt x="0" y="1044"/>
                    </a:lnTo>
                    <a:lnTo>
                      <a:pt x="0" y="1156"/>
                    </a:lnTo>
                    <a:lnTo>
                      <a:pt x="0" y="1156"/>
                    </a:lnTo>
                    <a:lnTo>
                      <a:pt x="0" y="1256"/>
                    </a:lnTo>
                    <a:lnTo>
                      <a:pt x="558" y="1696"/>
                    </a:lnTo>
                    <a:lnTo>
                      <a:pt x="1106" y="1252"/>
                    </a:lnTo>
                    <a:lnTo>
                      <a:pt x="3750" y="1252"/>
                    </a:lnTo>
                    <a:lnTo>
                      <a:pt x="3750" y="1252"/>
                    </a:lnTo>
                    <a:lnTo>
                      <a:pt x="3770" y="1250"/>
                    </a:lnTo>
                    <a:lnTo>
                      <a:pt x="3788" y="1244"/>
                    </a:lnTo>
                    <a:lnTo>
                      <a:pt x="3804" y="1236"/>
                    </a:lnTo>
                    <a:lnTo>
                      <a:pt x="3818" y="1224"/>
                    </a:lnTo>
                    <a:lnTo>
                      <a:pt x="3830" y="1210"/>
                    </a:lnTo>
                    <a:lnTo>
                      <a:pt x="3838" y="1192"/>
                    </a:lnTo>
                    <a:lnTo>
                      <a:pt x="3844" y="1174"/>
                    </a:lnTo>
                    <a:lnTo>
                      <a:pt x="3846" y="1156"/>
                    </a:lnTo>
                    <a:lnTo>
                      <a:pt x="3846" y="674"/>
                    </a:lnTo>
                    <a:lnTo>
                      <a:pt x="3846" y="572"/>
                    </a:lnTo>
                    <a:lnTo>
                      <a:pt x="3846" y="534"/>
                    </a:lnTo>
                    <a:lnTo>
                      <a:pt x="3846" y="0"/>
                    </a:lnTo>
                    <a:lnTo>
                      <a:pt x="3294" y="446"/>
                    </a:lnTo>
                    <a:close/>
                  </a:path>
                </a:pathLst>
              </a:custGeom>
              <a:solidFill>
                <a:srgbClr val="031469"/>
              </a:solidFill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>
                  <a:solidFill>
                    <a:schemeClr val="bg1"/>
                  </a:solidFill>
                  <a:latin typeface="Avenir Book" panose="02000503020000020003" pitchFamily="2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809340-83EC-8B46-B0D5-FB25AA0C9155}"/>
                  </a:ext>
                </a:extLst>
              </p:cNvPr>
              <p:cNvSpPr txBox="1"/>
              <p:nvPr/>
            </p:nvSpPr>
            <p:spPr>
              <a:xfrm>
                <a:off x="2193854" y="2328781"/>
                <a:ext cx="914400" cy="352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Aft>
                    <a:spcPts val="900"/>
                  </a:spcAft>
                </a:pPr>
                <a:r>
                  <a:rPr lang="en-GB" b="1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Education Level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54C34D2-AB2D-E047-8B50-B5E4700D1EC9}"/>
                  </a:ext>
                </a:extLst>
              </p:cNvPr>
              <p:cNvSpPr/>
              <p:nvPr/>
            </p:nvSpPr>
            <p:spPr bwMode="ltGray">
              <a:xfrm>
                <a:off x="750948" y="2291241"/>
                <a:ext cx="611119" cy="611119"/>
              </a:xfrm>
              <a:prstGeom prst="ellipse">
                <a:avLst/>
              </a:prstGeom>
              <a:solidFill>
                <a:schemeClr val="bg2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 err="1">
                  <a:solidFill>
                    <a:schemeClr val="bg1"/>
                  </a:solidFill>
                  <a:latin typeface="Avenir Book" panose="02000503020000020003" pitchFamily="2" charset="0"/>
                </a:endParaRP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10D5D8F-FBEB-2147-83C5-F0EF09932B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853445" y="2416167"/>
                <a:ext cx="406124" cy="361061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06DAC21-1DDD-C345-825C-06952642553C}"/>
                </a:ext>
              </a:extLst>
            </p:cNvPr>
            <p:cNvGrpSpPr/>
            <p:nvPr/>
          </p:nvGrpSpPr>
          <p:grpSpPr>
            <a:xfrm>
              <a:off x="570951" y="3023802"/>
              <a:ext cx="3372010" cy="1486981"/>
              <a:chOff x="570951" y="2908388"/>
              <a:chExt cx="3372010" cy="1486981"/>
            </a:xfrm>
          </p:grpSpPr>
          <p:sp>
            <p:nvSpPr>
              <p:cNvPr id="11" name="Freeform 9">
                <a:extLst>
                  <a:ext uri="{FF2B5EF4-FFF2-40B4-BE49-F238E27FC236}">
                    <a16:creationId xmlns:a16="http://schemas.microsoft.com/office/drawing/2014/main" id="{4935DA76-9827-9A4C-8E8A-3B0137DB184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70951" y="2908388"/>
                <a:ext cx="3372010" cy="1486981"/>
              </a:xfrm>
              <a:custGeom>
                <a:avLst/>
                <a:gdLst>
                  <a:gd name="T0" fmla="*/ 3294 w 3846"/>
                  <a:gd name="T1" fmla="*/ 446 h 1696"/>
                  <a:gd name="T2" fmla="*/ 2736 w 3846"/>
                  <a:gd name="T3" fmla="*/ 0 h 1696"/>
                  <a:gd name="T4" fmla="*/ 2736 w 3846"/>
                  <a:gd name="T5" fmla="*/ 438 h 1696"/>
                  <a:gd name="T6" fmla="*/ 96 w 3846"/>
                  <a:gd name="T7" fmla="*/ 438 h 1696"/>
                  <a:gd name="T8" fmla="*/ 96 w 3846"/>
                  <a:gd name="T9" fmla="*/ 438 h 1696"/>
                  <a:gd name="T10" fmla="*/ 78 w 3846"/>
                  <a:gd name="T11" fmla="*/ 440 h 1696"/>
                  <a:gd name="T12" fmla="*/ 60 w 3846"/>
                  <a:gd name="T13" fmla="*/ 446 h 1696"/>
                  <a:gd name="T14" fmla="*/ 44 w 3846"/>
                  <a:gd name="T15" fmla="*/ 454 h 1696"/>
                  <a:gd name="T16" fmla="*/ 28 w 3846"/>
                  <a:gd name="T17" fmla="*/ 466 h 1696"/>
                  <a:gd name="T18" fmla="*/ 18 w 3846"/>
                  <a:gd name="T19" fmla="*/ 480 h 1696"/>
                  <a:gd name="T20" fmla="*/ 8 w 3846"/>
                  <a:gd name="T21" fmla="*/ 496 h 1696"/>
                  <a:gd name="T22" fmla="*/ 2 w 3846"/>
                  <a:gd name="T23" fmla="*/ 514 h 1696"/>
                  <a:gd name="T24" fmla="*/ 0 w 3846"/>
                  <a:gd name="T25" fmla="*/ 534 h 1696"/>
                  <a:gd name="T26" fmla="*/ 0 w 3846"/>
                  <a:gd name="T27" fmla="*/ 1044 h 1696"/>
                  <a:gd name="T28" fmla="*/ 0 w 3846"/>
                  <a:gd name="T29" fmla="*/ 1156 h 1696"/>
                  <a:gd name="T30" fmla="*/ 0 w 3846"/>
                  <a:gd name="T31" fmla="*/ 1156 h 1696"/>
                  <a:gd name="T32" fmla="*/ 0 w 3846"/>
                  <a:gd name="T33" fmla="*/ 1256 h 1696"/>
                  <a:gd name="T34" fmla="*/ 558 w 3846"/>
                  <a:gd name="T35" fmla="*/ 1696 h 1696"/>
                  <a:gd name="T36" fmla="*/ 1106 w 3846"/>
                  <a:gd name="T37" fmla="*/ 1252 h 1696"/>
                  <a:gd name="T38" fmla="*/ 3750 w 3846"/>
                  <a:gd name="T39" fmla="*/ 1252 h 1696"/>
                  <a:gd name="T40" fmla="*/ 3750 w 3846"/>
                  <a:gd name="T41" fmla="*/ 1252 h 1696"/>
                  <a:gd name="T42" fmla="*/ 3770 w 3846"/>
                  <a:gd name="T43" fmla="*/ 1250 h 1696"/>
                  <a:gd name="T44" fmla="*/ 3788 w 3846"/>
                  <a:gd name="T45" fmla="*/ 1244 h 1696"/>
                  <a:gd name="T46" fmla="*/ 3804 w 3846"/>
                  <a:gd name="T47" fmla="*/ 1236 h 1696"/>
                  <a:gd name="T48" fmla="*/ 3818 w 3846"/>
                  <a:gd name="T49" fmla="*/ 1224 h 1696"/>
                  <a:gd name="T50" fmla="*/ 3830 w 3846"/>
                  <a:gd name="T51" fmla="*/ 1210 h 1696"/>
                  <a:gd name="T52" fmla="*/ 3838 w 3846"/>
                  <a:gd name="T53" fmla="*/ 1192 h 1696"/>
                  <a:gd name="T54" fmla="*/ 3844 w 3846"/>
                  <a:gd name="T55" fmla="*/ 1174 h 1696"/>
                  <a:gd name="T56" fmla="*/ 3846 w 3846"/>
                  <a:gd name="T57" fmla="*/ 1156 h 1696"/>
                  <a:gd name="T58" fmla="*/ 3846 w 3846"/>
                  <a:gd name="T59" fmla="*/ 674 h 1696"/>
                  <a:gd name="T60" fmla="*/ 3846 w 3846"/>
                  <a:gd name="T61" fmla="*/ 572 h 1696"/>
                  <a:gd name="T62" fmla="*/ 3846 w 3846"/>
                  <a:gd name="T63" fmla="*/ 534 h 1696"/>
                  <a:gd name="T64" fmla="*/ 3846 w 3846"/>
                  <a:gd name="T65" fmla="*/ 0 h 1696"/>
                  <a:gd name="T66" fmla="*/ 3294 w 3846"/>
                  <a:gd name="T67" fmla="*/ 446 h 1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6" h="1696">
                    <a:moveTo>
                      <a:pt x="3294" y="446"/>
                    </a:moveTo>
                    <a:lnTo>
                      <a:pt x="2736" y="0"/>
                    </a:lnTo>
                    <a:lnTo>
                      <a:pt x="2736" y="438"/>
                    </a:lnTo>
                    <a:lnTo>
                      <a:pt x="96" y="438"/>
                    </a:lnTo>
                    <a:lnTo>
                      <a:pt x="96" y="438"/>
                    </a:lnTo>
                    <a:lnTo>
                      <a:pt x="78" y="440"/>
                    </a:lnTo>
                    <a:lnTo>
                      <a:pt x="60" y="446"/>
                    </a:lnTo>
                    <a:lnTo>
                      <a:pt x="44" y="454"/>
                    </a:lnTo>
                    <a:lnTo>
                      <a:pt x="28" y="466"/>
                    </a:lnTo>
                    <a:lnTo>
                      <a:pt x="18" y="480"/>
                    </a:lnTo>
                    <a:lnTo>
                      <a:pt x="8" y="496"/>
                    </a:lnTo>
                    <a:lnTo>
                      <a:pt x="2" y="514"/>
                    </a:lnTo>
                    <a:lnTo>
                      <a:pt x="0" y="534"/>
                    </a:lnTo>
                    <a:lnTo>
                      <a:pt x="0" y="1044"/>
                    </a:lnTo>
                    <a:lnTo>
                      <a:pt x="0" y="1156"/>
                    </a:lnTo>
                    <a:lnTo>
                      <a:pt x="0" y="1156"/>
                    </a:lnTo>
                    <a:lnTo>
                      <a:pt x="0" y="1256"/>
                    </a:lnTo>
                    <a:lnTo>
                      <a:pt x="558" y="1696"/>
                    </a:lnTo>
                    <a:lnTo>
                      <a:pt x="1106" y="1252"/>
                    </a:lnTo>
                    <a:lnTo>
                      <a:pt x="3750" y="1252"/>
                    </a:lnTo>
                    <a:lnTo>
                      <a:pt x="3750" y="1252"/>
                    </a:lnTo>
                    <a:lnTo>
                      <a:pt x="3770" y="1250"/>
                    </a:lnTo>
                    <a:lnTo>
                      <a:pt x="3788" y="1244"/>
                    </a:lnTo>
                    <a:lnTo>
                      <a:pt x="3804" y="1236"/>
                    </a:lnTo>
                    <a:lnTo>
                      <a:pt x="3818" y="1224"/>
                    </a:lnTo>
                    <a:lnTo>
                      <a:pt x="3830" y="1210"/>
                    </a:lnTo>
                    <a:lnTo>
                      <a:pt x="3838" y="1192"/>
                    </a:lnTo>
                    <a:lnTo>
                      <a:pt x="3844" y="1174"/>
                    </a:lnTo>
                    <a:lnTo>
                      <a:pt x="3846" y="1156"/>
                    </a:lnTo>
                    <a:lnTo>
                      <a:pt x="3846" y="674"/>
                    </a:lnTo>
                    <a:lnTo>
                      <a:pt x="3846" y="572"/>
                    </a:lnTo>
                    <a:lnTo>
                      <a:pt x="3846" y="534"/>
                    </a:lnTo>
                    <a:lnTo>
                      <a:pt x="3846" y="0"/>
                    </a:lnTo>
                    <a:lnTo>
                      <a:pt x="3294" y="446"/>
                    </a:lnTo>
                    <a:close/>
                  </a:path>
                </a:pathLst>
              </a:custGeom>
              <a:solidFill>
                <a:srgbClr val="4E5B96"/>
              </a:solidFill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Avenir Book" panose="02000503020000020003" pitchFamily="2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394F622-7352-B347-A0A8-C17E30FE75F8}"/>
                  </a:ext>
                </a:extLst>
              </p:cNvPr>
              <p:cNvSpPr/>
              <p:nvPr/>
            </p:nvSpPr>
            <p:spPr bwMode="ltGray">
              <a:xfrm>
                <a:off x="3155280" y="3420113"/>
                <a:ext cx="611119" cy="611119"/>
              </a:xfrm>
              <a:prstGeom prst="ellipse">
                <a:avLst/>
              </a:prstGeom>
              <a:solidFill>
                <a:schemeClr val="bg2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 err="1">
                  <a:solidFill>
                    <a:schemeClr val="bg1"/>
                  </a:solidFill>
                  <a:latin typeface="Avenir Book" panose="02000503020000020003" pitchFamily="2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D475A38-1AE1-1C41-9AB6-8958A84D0C1E}"/>
                  </a:ext>
                </a:extLst>
              </p:cNvPr>
              <p:cNvSpPr txBox="1"/>
              <p:nvPr/>
            </p:nvSpPr>
            <p:spPr>
              <a:xfrm>
                <a:off x="1894191" y="3465817"/>
                <a:ext cx="914400" cy="352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Aft>
                    <a:spcPts val="900"/>
                  </a:spcAft>
                </a:pPr>
                <a:r>
                  <a:rPr lang="en-GB" b="1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Metrics</a:t>
                </a: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C9A6E15-0B41-6A4D-AB33-43C677873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3239151" y="3494727"/>
                <a:ext cx="443375" cy="435895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4F87C35-7214-114E-8DBB-E779DD708DFB}"/>
                </a:ext>
              </a:extLst>
            </p:cNvPr>
            <p:cNvGrpSpPr/>
            <p:nvPr/>
          </p:nvGrpSpPr>
          <p:grpSpPr>
            <a:xfrm>
              <a:off x="570951" y="4277172"/>
              <a:ext cx="3372010" cy="1486981"/>
              <a:chOff x="570951" y="4064105"/>
              <a:chExt cx="3372010" cy="1486981"/>
            </a:xfrm>
          </p:grpSpPr>
          <p:sp>
            <p:nvSpPr>
              <p:cNvPr id="16" name="Freeform 9">
                <a:extLst>
                  <a:ext uri="{FF2B5EF4-FFF2-40B4-BE49-F238E27FC236}">
                    <a16:creationId xmlns:a16="http://schemas.microsoft.com/office/drawing/2014/main" id="{43419B41-BC16-9744-B127-A866EFA054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951" y="4064105"/>
                <a:ext cx="3372010" cy="1486981"/>
              </a:xfrm>
              <a:custGeom>
                <a:avLst/>
                <a:gdLst>
                  <a:gd name="T0" fmla="*/ 3294 w 3846"/>
                  <a:gd name="T1" fmla="*/ 446 h 1696"/>
                  <a:gd name="T2" fmla="*/ 2736 w 3846"/>
                  <a:gd name="T3" fmla="*/ 0 h 1696"/>
                  <a:gd name="T4" fmla="*/ 2736 w 3846"/>
                  <a:gd name="T5" fmla="*/ 438 h 1696"/>
                  <a:gd name="T6" fmla="*/ 96 w 3846"/>
                  <a:gd name="T7" fmla="*/ 438 h 1696"/>
                  <a:gd name="T8" fmla="*/ 96 w 3846"/>
                  <a:gd name="T9" fmla="*/ 438 h 1696"/>
                  <a:gd name="T10" fmla="*/ 78 w 3846"/>
                  <a:gd name="T11" fmla="*/ 440 h 1696"/>
                  <a:gd name="T12" fmla="*/ 60 w 3846"/>
                  <a:gd name="T13" fmla="*/ 446 h 1696"/>
                  <a:gd name="T14" fmla="*/ 44 w 3846"/>
                  <a:gd name="T15" fmla="*/ 454 h 1696"/>
                  <a:gd name="T16" fmla="*/ 28 w 3846"/>
                  <a:gd name="T17" fmla="*/ 466 h 1696"/>
                  <a:gd name="T18" fmla="*/ 18 w 3846"/>
                  <a:gd name="T19" fmla="*/ 480 h 1696"/>
                  <a:gd name="T20" fmla="*/ 8 w 3846"/>
                  <a:gd name="T21" fmla="*/ 496 h 1696"/>
                  <a:gd name="T22" fmla="*/ 2 w 3846"/>
                  <a:gd name="T23" fmla="*/ 514 h 1696"/>
                  <a:gd name="T24" fmla="*/ 0 w 3846"/>
                  <a:gd name="T25" fmla="*/ 534 h 1696"/>
                  <a:gd name="T26" fmla="*/ 0 w 3846"/>
                  <a:gd name="T27" fmla="*/ 1044 h 1696"/>
                  <a:gd name="T28" fmla="*/ 0 w 3846"/>
                  <a:gd name="T29" fmla="*/ 1156 h 1696"/>
                  <a:gd name="T30" fmla="*/ 0 w 3846"/>
                  <a:gd name="T31" fmla="*/ 1156 h 1696"/>
                  <a:gd name="T32" fmla="*/ 0 w 3846"/>
                  <a:gd name="T33" fmla="*/ 1256 h 1696"/>
                  <a:gd name="T34" fmla="*/ 558 w 3846"/>
                  <a:gd name="T35" fmla="*/ 1696 h 1696"/>
                  <a:gd name="T36" fmla="*/ 1106 w 3846"/>
                  <a:gd name="T37" fmla="*/ 1252 h 1696"/>
                  <a:gd name="T38" fmla="*/ 3750 w 3846"/>
                  <a:gd name="T39" fmla="*/ 1252 h 1696"/>
                  <a:gd name="T40" fmla="*/ 3750 w 3846"/>
                  <a:gd name="T41" fmla="*/ 1252 h 1696"/>
                  <a:gd name="T42" fmla="*/ 3770 w 3846"/>
                  <a:gd name="T43" fmla="*/ 1250 h 1696"/>
                  <a:gd name="T44" fmla="*/ 3788 w 3846"/>
                  <a:gd name="T45" fmla="*/ 1244 h 1696"/>
                  <a:gd name="T46" fmla="*/ 3804 w 3846"/>
                  <a:gd name="T47" fmla="*/ 1236 h 1696"/>
                  <a:gd name="T48" fmla="*/ 3818 w 3846"/>
                  <a:gd name="T49" fmla="*/ 1224 h 1696"/>
                  <a:gd name="T50" fmla="*/ 3830 w 3846"/>
                  <a:gd name="T51" fmla="*/ 1210 h 1696"/>
                  <a:gd name="T52" fmla="*/ 3838 w 3846"/>
                  <a:gd name="T53" fmla="*/ 1192 h 1696"/>
                  <a:gd name="T54" fmla="*/ 3844 w 3846"/>
                  <a:gd name="T55" fmla="*/ 1174 h 1696"/>
                  <a:gd name="T56" fmla="*/ 3846 w 3846"/>
                  <a:gd name="T57" fmla="*/ 1156 h 1696"/>
                  <a:gd name="T58" fmla="*/ 3846 w 3846"/>
                  <a:gd name="T59" fmla="*/ 674 h 1696"/>
                  <a:gd name="T60" fmla="*/ 3846 w 3846"/>
                  <a:gd name="T61" fmla="*/ 572 h 1696"/>
                  <a:gd name="T62" fmla="*/ 3846 w 3846"/>
                  <a:gd name="T63" fmla="*/ 534 h 1696"/>
                  <a:gd name="T64" fmla="*/ 3846 w 3846"/>
                  <a:gd name="T65" fmla="*/ 0 h 1696"/>
                  <a:gd name="T66" fmla="*/ 3294 w 3846"/>
                  <a:gd name="T67" fmla="*/ 446 h 1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6" h="1696">
                    <a:moveTo>
                      <a:pt x="3294" y="446"/>
                    </a:moveTo>
                    <a:lnTo>
                      <a:pt x="2736" y="0"/>
                    </a:lnTo>
                    <a:lnTo>
                      <a:pt x="2736" y="438"/>
                    </a:lnTo>
                    <a:lnTo>
                      <a:pt x="96" y="438"/>
                    </a:lnTo>
                    <a:lnTo>
                      <a:pt x="96" y="438"/>
                    </a:lnTo>
                    <a:lnTo>
                      <a:pt x="78" y="440"/>
                    </a:lnTo>
                    <a:lnTo>
                      <a:pt x="60" y="446"/>
                    </a:lnTo>
                    <a:lnTo>
                      <a:pt x="44" y="454"/>
                    </a:lnTo>
                    <a:lnTo>
                      <a:pt x="28" y="466"/>
                    </a:lnTo>
                    <a:lnTo>
                      <a:pt x="18" y="480"/>
                    </a:lnTo>
                    <a:lnTo>
                      <a:pt x="8" y="496"/>
                    </a:lnTo>
                    <a:lnTo>
                      <a:pt x="2" y="514"/>
                    </a:lnTo>
                    <a:lnTo>
                      <a:pt x="0" y="534"/>
                    </a:lnTo>
                    <a:lnTo>
                      <a:pt x="0" y="1044"/>
                    </a:lnTo>
                    <a:lnTo>
                      <a:pt x="0" y="1156"/>
                    </a:lnTo>
                    <a:lnTo>
                      <a:pt x="0" y="1156"/>
                    </a:lnTo>
                    <a:lnTo>
                      <a:pt x="0" y="1256"/>
                    </a:lnTo>
                    <a:lnTo>
                      <a:pt x="558" y="1696"/>
                    </a:lnTo>
                    <a:lnTo>
                      <a:pt x="1106" y="1252"/>
                    </a:lnTo>
                    <a:lnTo>
                      <a:pt x="3750" y="1252"/>
                    </a:lnTo>
                    <a:lnTo>
                      <a:pt x="3750" y="1252"/>
                    </a:lnTo>
                    <a:lnTo>
                      <a:pt x="3770" y="1250"/>
                    </a:lnTo>
                    <a:lnTo>
                      <a:pt x="3788" y="1244"/>
                    </a:lnTo>
                    <a:lnTo>
                      <a:pt x="3804" y="1236"/>
                    </a:lnTo>
                    <a:lnTo>
                      <a:pt x="3818" y="1224"/>
                    </a:lnTo>
                    <a:lnTo>
                      <a:pt x="3830" y="1210"/>
                    </a:lnTo>
                    <a:lnTo>
                      <a:pt x="3838" y="1192"/>
                    </a:lnTo>
                    <a:lnTo>
                      <a:pt x="3844" y="1174"/>
                    </a:lnTo>
                    <a:lnTo>
                      <a:pt x="3846" y="1156"/>
                    </a:lnTo>
                    <a:lnTo>
                      <a:pt x="3846" y="674"/>
                    </a:lnTo>
                    <a:lnTo>
                      <a:pt x="3846" y="572"/>
                    </a:lnTo>
                    <a:lnTo>
                      <a:pt x="3846" y="534"/>
                    </a:lnTo>
                    <a:lnTo>
                      <a:pt x="3846" y="0"/>
                    </a:lnTo>
                    <a:lnTo>
                      <a:pt x="3294" y="446"/>
                    </a:lnTo>
                    <a:close/>
                  </a:path>
                </a:pathLst>
              </a:custGeom>
              <a:solidFill>
                <a:srgbClr val="A7AFCD"/>
              </a:solidFill>
              <a:ln w="1270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Avenir Book" panose="02000503020000020003" pitchFamily="2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0FEF7E-2791-3344-8C53-D1AE07D946CB}"/>
                  </a:ext>
                </a:extLst>
              </p:cNvPr>
              <p:cNvSpPr txBox="1"/>
              <p:nvPr/>
            </p:nvSpPr>
            <p:spPr>
              <a:xfrm>
                <a:off x="2193854" y="4642610"/>
                <a:ext cx="914400" cy="352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spcAft>
                    <a:spcPts val="900"/>
                  </a:spcAft>
                </a:pPr>
                <a:r>
                  <a:rPr lang="en-GB" b="1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Standardization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E60F7EF-0C47-A347-A19B-4DCEB90F0FF8}"/>
                  </a:ext>
                </a:extLst>
              </p:cNvPr>
              <p:cNvSpPr/>
              <p:nvPr/>
            </p:nvSpPr>
            <p:spPr bwMode="ltGray">
              <a:xfrm>
                <a:off x="750948" y="4628380"/>
                <a:ext cx="611119" cy="611119"/>
              </a:xfrm>
              <a:prstGeom prst="ellipse">
                <a:avLst/>
              </a:prstGeom>
              <a:solidFill>
                <a:schemeClr val="bg2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 err="1">
                  <a:solidFill>
                    <a:schemeClr val="bg1"/>
                  </a:solidFill>
                  <a:latin typeface="Avenir Book" panose="02000503020000020003" pitchFamily="2" charset="0"/>
                </a:endParaRP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7592EBC9-999D-FF4F-BFF2-4AE88665FC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789267" y="4666654"/>
                <a:ext cx="534478" cy="525460"/>
              </a:xfrm>
              <a:prstGeom prst="rect">
                <a:avLst/>
              </a:prstGeom>
            </p:spPr>
          </p:pic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084B545-885F-D54B-B980-E4646F3DEC25}"/>
              </a:ext>
            </a:extLst>
          </p:cNvPr>
          <p:cNvGrpSpPr/>
          <p:nvPr/>
        </p:nvGrpSpPr>
        <p:grpSpPr>
          <a:xfrm>
            <a:off x="1106715" y="5160535"/>
            <a:ext cx="9978570" cy="1664462"/>
            <a:chOff x="3970855" y="5160535"/>
            <a:chExt cx="4250289" cy="1664462"/>
          </a:xfrm>
        </p:grpSpPr>
        <p:sp>
          <p:nvSpPr>
            <p:cNvPr id="29" name="Rounded Rectangle 37">
              <a:extLst>
                <a:ext uri="{FF2B5EF4-FFF2-40B4-BE49-F238E27FC236}">
                  <a16:creationId xmlns:a16="http://schemas.microsoft.com/office/drawing/2014/main" id="{D71E6911-A0B7-7941-8C46-815DBBD2623E}"/>
                </a:ext>
              </a:extLst>
            </p:cNvPr>
            <p:cNvSpPr/>
            <p:nvPr/>
          </p:nvSpPr>
          <p:spPr>
            <a:xfrm>
              <a:off x="3970855" y="5160535"/>
              <a:ext cx="4250289" cy="960666"/>
            </a:xfrm>
            <a:prstGeom prst="roundRect">
              <a:avLst>
                <a:gd name="adj" fmla="val 0"/>
              </a:avLst>
            </a:prstGeom>
            <a:solidFill>
              <a:srgbClr val="DBF4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B70E83-6837-6847-ACEF-39120040FF23}"/>
                </a:ext>
              </a:extLst>
            </p:cNvPr>
            <p:cNvSpPr txBox="1"/>
            <p:nvPr/>
          </p:nvSpPr>
          <p:spPr>
            <a:xfrm>
              <a:off x="4092492" y="5255337"/>
              <a:ext cx="398337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venir Book" panose="02000503020000020003" pitchFamily="2" charset="0"/>
                  <a:ea typeface="Avenir Book" charset="0"/>
                  <a:cs typeface="Avenir Book" charset="0"/>
                </a:rPr>
                <a:t>Conclusion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venir Book" panose="02000503020000020003" pitchFamily="2" charset="0"/>
                  <a:ea typeface="Avenir Book" charset="0"/>
                  <a:cs typeface="Avenir Book" charset="0"/>
                </a:rPr>
                <a:t>Our methodology consisted of </a:t>
              </a:r>
              <a:r>
                <a:rPr lang="en-US" sz="1600" b="1" dirty="0">
                  <a:latin typeface="Avenir Book" panose="02000503020000020003" pitchFamily="2" charset="0"/>
                  <a:ea typeface="Avenir Book" charset="0"/>
                  <a:cs typeface="Avenir Book" charset="0"/>
                </a:rPr>
                <a:t>three phases </a:t>
              </a:r>
              <a:r>
                <a:rPr lang="en-US" sz="1600" dirty="0">
                  <a:latin typeface="Avenir Book" panose="02000503020000020003" pitchFamily="2" charset="0"/>
                  <a:ea typeface="Avenir Book" charset="0"/>
                  <a:cs typeface="Avenir Book" charset="0"/>
                </a:rPr>
                <a:t>that narrowed the scope of possible cities in which Empowerly could expand successfully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>
                <a:latin typeface="Avenir Book" panose="02000503020000020003" pitchFamily="2" charset="0"/>
                <a:ea typeface="Avenir Book" charset="0"/>
                <a:cs typeface="Avenir Book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>
                <a:latin typeface="Avenir Book" panose="02000503020000020003" pitchFamily="2" charset="0"/>
                <a:ea typeface="Avenir Book" charset="0"/>
                <a:cs typeface="Avenir Book" charset="0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sz="1600" b="1" dirty="0">
                <a:latin typeface="Avenir Book" panose="02000503020000020003" pitchFamily="2" charset="0"/>
                <a:ea typeface="Avenir Book" charset="0"/>
                <a:cs typeface="Avenir Book" charset="0"/>
              </a:endParaRP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92BF418-CCDF-AC4C-8555-3A328A6E2121}"/>
              </a:ext>
            </a:extLst>
          </p:cNvPr>
          <p:cNvCxnSpPr>
            <a:cxnSpLocks/>
          </p:cNvCxnSpPr>
          <p:nvPr/>
        </p:nvCxnSpPr>
        <p:spPr>
          <a:xfrm>
            <a:off x="1106715" y="5160535"/>
            <a:ext cx="9978570" cy="0"/>
          </a:xfrm>
          <a:prstGeom prst="line">
            <a:avLst/>
          </a:prstGeom>
          <a:ln w="38100">
            <a:solidFill>
              <a:srgbClr val="0314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364790A-D370-0843-90C2-3D23E60AE48D}"/>
              </a:ext>
            </a:extLst>
          </p:cNvPr>
          <p:cNvGrpSpPr/>
          <p:nvPr/>
        </p:nvGrpSpPr>
        <p:grpSpPr>
          <a:xfrm>
            <a:off x="3034003" y="1647202"/>
            <a:ext cx="6390413" cy="2936936"/>
            <a:chOff x="3924019" y="1647202"/>
            <a:chExt cx="7318829" cy="293693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9BD241E-1799-7C41-B9D7-782EF2B781D3}"/>
                </a:ext>
              </a:extLst>
            </p:cNvPr>
            <p:cNvSpPr/>
            <p:nvPr/>
          </p:nvSpPr>
          <p:spPr>
            <a:xfrm>
              <a:off x="3924021" y="1647202"/>
              <a:ext cx="7318827" cy="830997"/>
            </a:xfrm>
            <a:prstGeom prst="rect">
              <a:avLst/>
            </a:prstGeom>
            <a:solidFill>
              <a:srgbClr val="DBF4FD"/>
            </a:solidFill>
          </p:spPr>
          <p:txBody>
            <a:bodyPr wrap="square">
              <a:spAutoFit/>
            </a:bodyPr>
            <a:lstStyle/>
            <a:p>
              <a:pPr marL="342900" indent="-342900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venir Book" panose="02000503020000020003" pitchFamily="2" charset="0"/>
                </a:rPr>
                <a:t>Analyzing education levels in all four regions and narrowed it down to the </a:t>
              </a:r>
              <a:r>
                <a:rPr lang="en-US" sz="1600" b="1" dirty="0">
                  <a:latin typeface="Avenir Book" panose="02000503020000020003" pitchFamily="2" charset="0"/>
                </a:rPr>
                <a:t>Northeast</a:t>
              </a:r>
            </a:p>
            <a:p>
              <a:pPr marL="342900" indent="-342900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venir Book" panose="02000503020000020003" pitchFamily="2" charset="0"/>
                </a:rPr>
                <a:t>The Northeast region is more </a:t>
              </a:r>
              <a:r>
                <a:rPr lang="en-US" sz="1600" b="1" dirty="0">
                  <a:latin typeface="Avenir Book" panose="02000503020000020003" pitchFamily="2" charset="0"/>
                </a:rPr>
                <a:t>densely packed </a:t>
              </a:r>
              <a:r>
                <a:rPr lang="en-US" sz="1600" dirty="0">
                  <a:latin typeface="Avenir Book" panose="02000503020000020003" pitchFamily="2" charset="0"/>
                </a:rPr>
                <a:t>and educated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AC7E3B1-61CB-974B-AA42-BE518D23CD22}"/>
                </a:ext>
              </a:extLst>
            </p:cNvPr>
            <p:cNvSpPr/>
            <p:nvPr/>
          </p:nvSpPr>
          <p:spPr>
            <a:xfrm>
              <a:off x="3924021" y="2692235"/>
              <a:ext cx="7318827" cy="830997"/>
            </a:xfrm>
            <a:prstGeom prst="rect">
              <a:avLst/>
            </a:prstGeom>
            <a:solidFill>
              <a:srgbClr val="DBF4FD"/>
            </a:solidFill>
          </p:spPr>
          <p:txBody>
            <a:bodyPr wrap="square">
              <a:spAutoFit/>
            </a:bodyPr>
            <a:lstStyle/>
            <a:p>
              <a:pPr marL="342900" indent="-342900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venir Book" panose="02000503020000020003" pitchFamily="2" charset="0"/>
                </a:rPr>
                <a:t>Used demographic and geographical data from Sales &amp; Analytics to come up with specific </a:t>
              </a:r>
              <a:r>
                <a:rPr lang="en-US" sz="1600" b="1" dirty="0">
                  <a:latin typeface="Avenir Book" panose="02000503020000020003" pitchFamily="2" charset="0"/>
                </a:rPr>
                <a:t>metrics of success</a:t>
              </a:r>
            </a:p>
            <a:p>
              <a:pPr marL="342900" indent="-342900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venir Book" panose="02000503020000020003" pitchFamily="2" charset="0"/>
                </a:rPr>
                <a:t>Narrowed regions down to</a:t>
              </a:r>
              <a:r>
                <a:rPr lang="en-US" sz="1600" b="1" dirty="0">
                  <a:latin typeface="Avenir Book" panose="02000503020000020003" pitchFamily="2" charset="0"/>
                </a:rPr>
                <a:t> counties </a:t>
              </a:r>
              <a:r>
                <a:rPr lang="en-US" sz="1600" dirty="0">
                  <a:latin typeface="Avenir Book" panose="02000503020000020003" pitchFamily="2" charset="0"/>
                </a:rPr>
                <a:t>within the Northeast 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25454E1-33FD-D148-98AC-E4290A38FFD3}"/>
                </a:ext>
              </a:extLst>
            </p:cNvPr>
            <p:cNvSpPr/>
            <p:nvPr/>
          </p:nvSpPr>
          <p:spPr>
            <a:xfrm>
              <a:off x="3924021" y="3753141"/>
              <a:ext cx="7318827" cy="830997"/>
            </a:xfrm>
            <a:prstGeom prst="rect">
              <a:avLst/>
            </a:prstGeom>
            <a:solidFill>
              <a:srgbClr val="DBF4FD"/>
            </a:solidFill>
          </p:spPr>
          <p:txBody>
            <a:bodyPr wrap="square">
              <a:spAutoFit/>
            </a:bodyPr>
            <a:lstStyle/>
            <a:p>
              <a:pPr marL="342900" indent="-342900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venir Book" panose="02000503020000020003" pitchFamily="2" charset="0"/>
                </a:rPr>
                <a:t>Located </a:t>
              </a:r>
              <a:r>
                <a:rPr lang="en-US" sz="1600" b="1" dirty="0">
                  <a:latin typeface="Avenir Book" panose="02000503020000020003" pitchFamily="2" charset="0"/>
                </a:rPr>
                <a:t>specific cities </a:t>
              </a:r>
              <a:r>
                <a:rPr lang="en-US" sz="1600" dirty="0">
                  <a:latin typeface="Avenir Book" panose="02000503020000020003" pitchFamily="2" charset="0"/>
                </a:rPr>
                <a:t>within each county that would be the most beneficial to expand into </a:t>
              </a:r>
            </a:p>
            <a:p>
              <a:pPr marL="342900" indent="-342900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venir Book" panose="02000503020000020003" pitchFamily="2" charset="0"/>
                </a:rPr>
                <a:t>Directly </a:t>
              </a:r>
              <a:r>
                <a:rPr lang="en-US" sz="1600" b="1" dirty="0">
                  <a:latin typeface="Avenir Book" panose="02000503020000020003" pitchFamily="2" charset="0"/>
                </a:rPr>
                <a:t>comparable</a:t>
              </a:r>
              <a:r>
                <a:rPr lang="en-US" sz="1600" dirty="0">
                  <a:latin typeface="Avenir Book" panose="02000503020000020003" pitchFamily="2" charset="0"/>
                </a:rPr>
                <a:t> to data points for San Mateo 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62B284B-D62A-E840-A726-BC9CC8D3C3F6}"/>
                </a:ext>
              </a:extLst>
            </p:cNvPr>
            <p:cNvCxnSpPr>
              <a:cxnSpLocks/>
            </p:cNvCxnSpPr>
            <p:nvPr/>
          </p:nvCxnSpPr>
          <p:spPr>
            <a:xfrm>
              <a:off x="3924021" y="1647202"/>
              <a:ext cx="7318827" cy="0"/>
            </a:xfrm>
            <a:prstGeom prst="line">
              <a:avLst/>
            </a:prstGeom>
            <a:ln w="38100">
              <a:solidFill>
                <a:srgbClr val="0314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B35605-40B9-1044-9904-017F77C74178}"/>
                </a:ext>
              </a:extLst>
            </p:cNvPr>
            <p:cNvCxnSpPr>
              <a:cxnSpLocks/>
            </p:cNvCxnSpPr>
            <p:nvPr/>
          </p:nvCxnSpPr>
          <p:spPr>
            <a:xfrm>
              <a:off x="3924020" y="2699613"/>
              <a:ext cx="7318827" cy="0"/>
            </a:xfrm>
            <a:prstGeom prst="line">
              <a:avLst/>
            </a:prstGeom>
            <a:ln w="38100">
              <a:solidFill>
                <a:srgbClr val="0314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B87039C-52D0-DF47-B82C-0942A7CBA0DE}"/>
                </a:ext>
              </a:extLst>
            </p:cNvPr>
            <p:cNvCxnSpPr>
              <a:cxnSpLocks/>
            </p:cNvCxnSpPr>
            <p:nvPr/>
          </p:nvCxnSpPr>
          <p:spPr>
            <a:xfrm>
              <a:off x="3924019" y="3753141"/>
              <a:ext cx="7318827" cy="0"/>
            </a:xfrm>
            <a:prstGeom prst="line">
              <a:avLst/>
            </a:prstGeom>
            <a:ln w="38100">
              <a:solidFill>
                <a:srgbClr val="0314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F01B1F85-E885-2B40-8FDD-7912764FD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5924" y="1217939"/>
            <a:ext cx="2137061" cy="243579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8CC6C42-25C5-1D48-BA1E-37A226EC69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3767" y="3727471"/>
            <a:ext cx="1341374" cy="135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65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54">
            <a:extLst>
              <a:ext uri="{FF2B5EF4-FFF2-40B4-BE49-F238E27FC236}">
                <a16:creationId xmlns:a16="http://schemas.microsoft.com/office/drawing/2014/main" id="{F3E8374D-70DD-8642-8E4F-501B9A167468}"/>
              </a:ext>
            </a:extLst>
          </p:cNvPr>
          <p:cNvGrpSpPr/>
          <p:nvPr/>
        </p:nvGrpSpPr>
        <p:grpSpPr>
          <a:xfrm>
            <a:off x="1590912" y="1304665"/>
            <a:ext cx="9142430" cy="5362566"/>
            <a:chOff x="460480" y="2270695"/>
            <a:chExt cx="6665905" cy="390993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CA95C22-D1A9-0C44-8863-05EFE7868B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273" y="4016272"/>
              <a:ext cx="79561" cy="202937"/>
            </a:xfrm>
            <a:prstGeom prst="rect">
              <a:avLst/>
            </a:prstGeom>
            <a:solidFill>
              <a:schemeClr val="bg1"/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wrap="none" lIns="54000" tIns="54000" rIns="54000" bIns="54000" anchor="ctr">
              <a:spAutoFit/>
            </a:bodyPr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GB" sz="110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30" name="Line 20">
              <a:extLst>
                <a:ext uri="{FF2B5EF4-FFF2-40B4-BE49-F238E27FC236}">
                  <a16:creationId xmlns:a16="http://schemas.microsoft.com/office/drawing/2014/main" id="{A8DDE15F-AAE8-2A45-9E0E-089B4FB597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2376" y="2270695"/>
              <a:ext cx="0" cy="3743326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square" lIns="54000" tIns="54000" rIns="54000" bIns="54000">
              <a:spAutoFit/>
            </a:bodyPr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GB" sz="110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31" name="Line 23">
              <a:extLst>
                <a:ext uri="{FF2B5EF4-FFF2-40B4-BE49-F238E27FC236}">
                  <a16:creationId xmlns:a16="http://schemas.microsoft.com/office/drawing/2014/main" id="{56ADEB07-379D-C640-89E2-89D16435599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3690871" y="311970"/>
              <a:ext cx="0" cy="6287766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lIns="54000" tIns="54000" rIns="54000" bIns="54000">
              <a:spAutoFit/>
            </a:bodyPr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GB" sz="110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32" name="Line 24">
              <a:extLst>
                <a:ext uri="{FF2B5EF4-FFF2-40B4-BE49-F238E27FC236}">
                  <a16:creationId xmlns:a16="http://schemas.microsoft.com/office/drawing/2014/main" id="{100725B7-FAA1-0B4F-B41F-F99F3F38DF2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3690871" y="1713178"/>
              <a:ext cx="0" cy="6287766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lIns="54000" tIns="54000" rIns="54000" bIns="54000">
              <a:spAutoFit/>
            </a:bodyPr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GB" sz="110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33" name="Group 34">
              <a:extLst>
                <a:ext uri="{FF2B5EF4-FFF2-40B4-BE49-F238E27FC236}">
                  <a16:creationId xmlns:a16="http://schemas.microsoft.com/office/drawing/2014/main" id="{708FB159-718F-B444-B9E4-8DB7C1B77B5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261114" y="2742477"/>
              <a:ext cx="2856644" cy="2823868"/>
              <a:chOff x="3550" y="1553"/>
              <a:chExt cx="1936" cy="1916"/>
            </a:xfrm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29B09F36-8B4A-0942-9E4D-AA08B8405F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521" y="2033"/>
                <a:ext cx="965" cy="956"/>
              </a:xfrm>
              <a:custGeom>
                <a:avLst/>
                <a:gdLst/>
                <a:ahLst/>
                <a:cxnLst>
                  <a:cxn ang="0">
                    <a:pos x="150" y="173"/>
                  </a:cxn>
                  <a:cxn ang="0">
                    <a:pos x="174" y="87"/>
                  </a:cxn>
                  <a:cxn ang="0">
                    <a:pos x="150" y="0"/>
                  </a:cxn>
                  <a:cxn ang="0">
                    <a:pos x="0" y="87"/>
                  </a:cxn>
                  <a:cxn ang="0">
                    <a:pos x="150" y="173"/>
                  </a:cxn>
                </a:cxnLst>
                <a:rect l="0" t="0" r="r" b="b"/>
                <a:pathLst>
                  <a:path w="174" h="173">
                    <a:moveTo>
                      <a:pt x="150" y="173"/>
                    </a:moveTo>
                    <a:cubicBezTo>
                      <a:pt x="165" y="147"/>
                      <a:pt x="174" y="117"/>
                      <a:pt x="174" y="87"/>
                    </a:cubicBezTo>
                    <a:cubicBezTo>
                      <a:pt x="174" y="56"/>
                      <a:pt x="165" y="26"/>
                      <a:pt x="150" y="0"/>
                    </a:cubicBezTo>
                    <a:lnTo>
                      <a:pt x="0" y="87"/>
                    </a:lnTo>
                    <a:lnTo>
                      <a:pt x="150" y="173"/>
                    </a:lnTo>
                    <a:close/>
                  </a:path>
                </a:pathLst>
              </a:custGeom>
              <a:solidFill>
                <a:srgbClr val="06BAE5"/>
              </a:solidFill>
              <a:ln w="12700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GB" sz="1100">
                  <a:solidFill>
                    <a:schemeClr val="bg1"/>
                  </a:solidFill>
                  <a:latin typeface="Avenir Book" panose="02000503020000020003" pitchFamily="2" charset="0"/>
                </a:endParaRPr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A00FE182-3306-BD41-82D5-246FE5772C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521" y="1553"/>
                <a:ext cx="832" cy="961"/>
              </a:xfrm>
              <a:custGeom>
                <a:avLst/>
                <a:gdLst/>
                <a:ahLst/>
                <a:cxnLst>
                  <a:cxn ang="0">
                    <a:pos x="150" y="87"/>
                  </a:cxn>
                  <a:cxn ang="0">
                    <a:pos x="0" y="0"/>
                  </a:cxn>
                  <a:cxn ang="0">
                    <a:pos x="0" y="174"/>
                  </a:cxn>
                  <a:cxn ang="0">
                    <a:pos x="150" y="87"/>
                  </a:cxn>
                </a:cxnLst>
                <a:rect l="0" t="0" r="r" b="b"/>
                <a:pathLst>
                  <a:path w="150" h="174">
                    <a:moveTo>
                      <a:pt x="150" y="87"/>
                    </a:moveTo>
                    <a:cubicBezTo>
                      <a:pt x="119" y="33"/>
                      <a:pt x="62" y="0"/>
                      <a:pt x="0" y="0"/>
                    </a:cubicBezTo>
                    <a:lnTo>
                      <a:pt x="0" y="174"/>
                    </a:lnTo>
                    <a:lnTo>
                      <a:pt x="150" y="87"/>
                    </a:lnTo>
                    <a:close/>
                  </a:path>
                </a:pathLst>
              </a:custGeom>
              <a:solidFill>
                <a:srgbClr val="031469"/>
              </a:solidFill>
              <a:ln w="12700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GB" sz="1100">
                  <a:solidFill>
                    <a:schemeClr val="bg1"/>
                  </a:solidFill>
                  <a:latin typeface="Avenir Book" panose="02000503020000020003" pitchFamily="2" charset="0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ABDB51DF-AD16-3446-A785-043CA50629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521" y="2514"/>
                <a:ext cx="832" cy="955"/>
              </a:xfrm>
              <a:custGeom>
                <a:avLst/>
                <a:gdLst/>
                <a:ahLst/>
                <a:cxnLst>
                  <a:cxn ang="0">
                    <a:pos x="0" y="173"/>
                  </a:cxn>
                  <a:cxn ang="0">
                    <a:pos x="150" y="86"/>
                  </a:cxn>
                  <a:cxn ang="0">
                    <a:pos x="0" y="0"/>
                  </a:cxn>
                  <a:cxn ang="0">
                    <a:pos x="0" y="173"/>
                  </a:cxn>
                </a:cxnLst>
                <a:rect l="0" t="0" r="r" b="b"/>
                <a:pathLst>
                  <a:path w="150" h="173">
                    <a:moveTo>
                      <a:pt x="0" y="173"/>
                    </a:moveTo>
                    <a:cubicBezTo>
                      <a:pt x="62" y="173"/>
                      <a:pt x="119" y="140"/>
                      <a:pt x="150" y="86"/>
                    </a:cubicBezTo>
                    <a:lnTo>
                      <a:pt x="0" y="0"/>
                    </a:lnTo>
                    <a:lnTo>
                      <a:pt x="0" y="173"/>
                    </a:lnTo>
                    <a:close/>
                  </a:path>
                </a:pathLst>
              </a:custGeom>
              <a:solidFill>
                <a:srgbClr val="031469"/>
              </a:solidFill>
              <a:ln w="12700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GB" sz="1100">
                  <a:solidFill>
                    <a:schemeClr val="bg1"/>
                  </a:solidFill>
                  <a:latin typeface="Avenir Book" panose="02000503020000020003" pitchFamily="2" charset="0"/>
                </a:endParaRPr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1D86CFF3-0006-F947-A25C-F96603A47C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683" y="2514"/>
                <a:ext cx="838" cy="955"/>
              </a:xfrm>
              <a:custGeom>
                <a:avLst/>
                <a:gdLst/>
                <a:ahLst/>
                <a:cxnLst>
                  <a:cxn ang="0">
                    <a:pos x="0" y="86"/>
                  </a:cxn>
                  <a:cxn ang="0">
                    <a:pos x="151" y="173"/>
                  </a:cxn>
                  <a:cxn ang="0">
                    <a:pos x="151" y="0"/>
                  </a:cxn>
                  <a:cxn ang="0">
                    <a:pos x="0" y="86"/>
                  </a:cxn>
                </a:cxnLst>
                <a:rect l="0" t="0" r="r" b="b"/>
                <a:pathLst>
                  <a:path w="151" h="173">
                    <a:moveTo>
                      <a:pt x="0" y="86"/>
                    </a:moveTo>
                    <a:cubicBezTo>
                      <a:pt x="31" y="140"/>
                      <a:pt x="88" y="173"/>
                      <a:pt x="151" y="173"/>
                    </a:cubicBezTo>
                    <a:lnTo>
                      <a:pt x="151" y="0"/>
                    </a:ln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06BAE5"/>
              </a:solidFill>
              <a:ln w="12700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GB" sz="1100" b="1" i="1">
                  <a:solidFill>
                    <a:schemeClr val="bg1"/>
                  </a:solidFill>
                  <a:latin typeface="Avenir Book" panose="02000503020000020003" pitchFamily="2" charset="0"/>
                </a:endParaRPr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C451762D-4853-2F44-B7A5-2A6A7C2DE6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50" y="2033"/>
                <a:ext cx="971" cy="956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1" y="86"/>
                  </a:cxn>
                  <a:cxn ang="0">
                    <a:pos x="24" y="173"/>
                  </a:cxn>
                  <a:cxn ang="0">
                    <a:pos x="175" y="87"/>
                  </a:cxn>
                  <a:cxn ang="0">
                    <a:pos x="24" y="0"/>
                  </a:cxn>
                </a:cxnLst>
                <a:rect l="0" t="0" r="r" b="b"/>
                <a:pathLst>
                  <a:path w="175" h="173">
                    <a:moveTo>
                      <a:pt x="24" y="0"/>
                    </a:moveTo>
                    <a:cubicBezTo>
                      <a:pt x="9" y="26"/>
                      <a:pt x="1" y="56"/>
                      <a:pt x="1" y="86"/>
                    </a:cubicBezTo>
                    <a:cubicBezTo>
                      <a:pt x="0" y="117"/>
                      <a:pt x="9" y="147"/>
                      <a:pt x="24" y="173"/>
                    </a:cubicBezTo>
                    <a:lnTo>
                      <a:pt x="175" y="8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31469"/>
              </a:solidFill>
              <a:ln w="12700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GB" sz="1100">
                  <a:solidFill>
                    <a:schemeClr val="bg1"/>
                  </a:solidFill>
                  <a:latin typeface="Avenir Book" panose="02000503020000020003" pitchFamily="2" charset="0"/>
                </a:endParaRPr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C97AF142-B899-F44A-86AE-0A2750270C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683" y="1553"/>
                <a:ext cx="838" cy="961"/>
              </a:xfrm>
              <a:custGeom>
                <a:avLst/>
                <a:gdLst/>
                <a:ahLst/>
                <a:cxnLst>
                  <a:cxn ang="0">
                    <a:pos x="150" y="0"/>
                  </a:cxn>
                  <a:cxn ang="0">
                    <a:pos x="0" y="87"/>
                  </a:cxn>
                  <a:cxn ang="0">
                    <a:pos x="151" y="174"/>
                  </a:cxn>
                  <a:cxn ang="0">
                    <a:pos x="150" y="0"/>
                  </a:cxn>
                </a:cxnLst>
                <a:rect l="0" t="0" r="r" b="b"/>
                <a:pathLst>
                  <a:path w="151" h="174">
                    <a:moveTo>
                      <a:pt x="150" y="0"/>
                    </a:moveTo>
                    <a:cubicBezTo>
                      <a:pt x="88" y="0"/>
                      <a:pt x="31" y="33"/>
                      <a:pt x="0" y="87"/>
                    </a:cubicBezTo>
                    <a:lnTo>
                      <a:pt x="151" y="174"/>
                    </a:lnTo>
                    <a:lnTo>
                      <a:pt x="150" y="0"/>
                    </a:lnTo>
                    <a:close/>
                  </a:path>
                </a:pathLst>
              </a:custGeom>
              <a:solidFill>
                <a:srgbClr val="06BAE5"/>
              </a:solidFill>
              <a:ln w="12700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GB" sz="1400" b="1" i="1">
                  <a:solidFill>
                    <a:schemeClr val="bg1"/>
                  </a:solidFill>
                  <a:latin typeface="Avenir Book" panose="02000503020000020003" pitchFamily="2" charset="0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46B8BB8-B1CD-E544-AC18-9A928F24A30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124" y="2118"/>
                <a:ext cx="788" cy="786"/>
              </a:xfrm>
              <a:prstGeom prst="ellipse">
                <a:avLst/>
              </a:prstGeom>
              <a:solidFill>
                <a:schemeClr val="bg2"/>
              </a:solidFill>
              <a:ln w="12700" algn="ctr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>
                  <a:buSzPct val="90000"/>
                </a:pPr>
                <a:r>
                  <a:rPr lang="en-GB" sz="2400" b="1" i="1" dirty="0">
                    <a:solidFill>
                      <a:schemeClr val="tx1"/>
                    </a:solidFill>
                    <a:latin typeface="Avenir Book" panose="02000503020000020003" pitchFamily="2" charset="0"/>
                    <a:cs typeface="Arial" charset="0"/>
                  </a:rPr>
                  <a:t>Metrics</a:t>
                </a:r>
                <a:endParaRPr lang="en-GB" sz="1400" b="1" i="1" dirty="0">
                  <a:solidFill>
                    <a:schemeClr val="tx1"/>
                  </a:solidFill>
                  <a:latin typeface="Avenir Book" panose="02000503020000020003" pitchFamily="2" charset="0"/>
                  <a:cs typeface="Arial" charset="0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DB06988-743A-804F-B60E-7FB0066D26E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51" y="1851"/>
                <a:ext cx="650" cy="213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>
                <a:spAutoFit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>
                  <a:buSzPct val="90000"/>
                </a:pPr>
                <a:r>
                  <a:rPr lang="en-GB" sz="1400" b="1" i="1" dirty="0">
                    <a:solidFill>
                      <a:schemeClr val="bg1"/>
                    </a:solidFill>
                    <a:latin typeface="Avenir Book" panose="02000503020000020003" pitchFamily="2" charset="0"/>
                    <a:cs typeface="Arial" charset="0"/>
                  </a:rPr>
                  <a:t>Income + </a:t>
                </a:r>
              </a:p>
              <a:p>
                <a:pPr algn="ctr">
                  <a:buSzPct val="90000"/>
                </a:pPr>
                <a:r>
                  <a:rPr lang="en-GB" sz="1400" b="1" i="1" dirty="0">
                    <a:solidFill>
                      <a:schemeClr val="bg1"/>
                    </a:solidFill>
                    <a:latin typeface="Avenir Book" panose="02000503020000020003" pitchFamily="2" charset="0"/>
                    <a:cs typeface="Arial" charset="0"/>
                  </a:rPr>
                  <a:t>Household Price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3D190F6-3B91-854E-BC12-93FF4DD30E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615" y="1852"/>
                <a:ext cx="542" cy="213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>
                <a:spAutoFit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>
                  <a:buSzPct val="90000"/>
                </a:pPr>
                <a:r>
                  <a:rPr lang="en-GB" sz="1400" b="1" i="1" dirty="0">
                    <a:solidFill>
                      <a:schemeClr val="bg1"/>
                    </a:solidFill>
                    <a:latin typeface="Avenir Book" panose="02000503020000020003" pitchFamily="2" charset="0"/>
                    <a:cs typeface="Arial" charset="0"/>
                  </a:rPr>
                  <a:t>Ethnic</a:t>
                </a:r>
              </a:p>
              <a:p>
                <a:pPr algn="ctr">
                  <a:buSzPct val="90000"/>
                </a:pPr>
                <a:r>
                  <a:rPr lang="en-GB" sz="1400" b="1" i="1" dirty="0">
                    <a:solidFill>
                      <a:schemeClr val="bg1"/>
                    </a:solidFill>
                    <a:latin typeface="Avenir Book" panose="02000503020000020003" pitchFamily="2" charset="0"/>
                    <a:cs typeface="Arial" charset="0"/>
                  </a:rPr>
                  <a:t>Demographic</a:t>
                </a: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49F034C-72B7-A74D-B08C-5A16A9E9805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898" y="2412"/>
                <a:ext cx="566" cy="213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>
                <a:spAutoFit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>
                  <a:buSzPct val="90000"/>
                </a:pPr>
                <a:r>
                  <a:rPr lang="en-GB" sz="1400" b="1" i="1" dirty="0">
                    <a:solidFill>
                      <a:schemeClr val="bg1"/>
                    </a:solidFill>
                    <a:latin typeface="Avenir Book" panose="02000503020000020003" pitchFamily="2" charset="0"/>
                    <a:cs typeface="Arial" charset="0"/>
                  </a:rPr>
                  <a:t>Age</a:t>
                </a:r>
              </a:p>
              <a:p>
                <a:pPr algn="ctr">
                  <a:buSzPct val="90000"/>
                </a:pPr>
                <a:r>
                  <a:rPr lang="en-GB" sz="1400" b="1" i="1" dirty="0">
                    <a:solidFill>
                      <a:schemeClr val="bg1"/>
                    </a:solidFill>
                    <a:latin typeface="Avenir Book" panose="02000503020000020003" pitchFamily="2" charset="0"/>
                    <a:cs typeface="Arial" charset="0"/>
                  </a:rPr>
                  <a:t> Demographic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5841A83-AEC0-1441-9525-50309CC0B09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660" y="2294"/>
                <a:ext cx="436" cy="426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>
                <a:spAutoFit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>
                  <a:buSzPct val="90000"/>
                </a:pPr>
                <a:r>
                  <a:rPr lang="en-GB" sz="1400" b="1" i="1" dirty="0">
                    <a:solidFill>
                      <a:schemeClr val="bg1"/>
                    </a:solidFill>
                    <a:latin typeface="Avenir Book" panose="02000503020000020003" pitchFamily="2" charset="0"/>
                    <a:cs typeface="Arial" charset="0"/>
                  </a:rPr>
                  <a:t> </a:t>
                </a:r>
              </a:p>
              <a:p>
                <a:pPr algn="ctr">
                  <a:buSzPct val="90000"/>
                </a:pPr>
                <a:r>
                  <a:rPr lang="en-GB" sz="1400" b="1" i="1" dirty="0">
                    <a:solidFill>
                      <a:schemeClr val="bg1"/>
                    </a:solidFill>
                    <a:latin typeface="Avenir Book" panose="02000503020000020003" pitchFamily="2" charset="0"/>
                    <a:cs typeface="Arial" charset="0"/>
                  </a:rPr>
                  <a:t>Investment</a:t>
                </a:r>
              </a:p>
              <a:p>
                <a:pPr algn="ctr">
                  <a:buSzPct val="90000"/>
                </a:pPr>
                <a:r>
                  <a:rPr lang="en-GB" sz="1400" b="1" i="1" dirty="0">
                    <a:solidFill>
                      <a:schemeClr val="bg1"/>
                    </a:solidFill>
                    <a:latin typeface="Avenir Book" panose="02000503020000020003" pitchFamily="2" charset="0"/>
                    <a:cs typeface="Arial" charset="0"/>
                  </a:rPr>
                  <a:t>in </a:t>
                </a:r>
              </a:p>
              <a:p>
                <a:pPr algn="ctr">
                  <a:buSzPct val="90000"/>
                </a:pPr>
                <a:r>
                  <a:rPr lang="en-GB" sz="1400" b="1" i="1" dirty="0">
                    <a:solidFill>
                      <a:schemeClr val="bg1"/>
                    </a:solidFill>
                    <a:latin typeface="Avenir Book" panose="02000503020000020003" pitchFamily="2" charset="0"/>
                    <a:cs typeface="Arial" charset="0"/>
                  </a:rPr>
                  <a:t>Education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F140CDA-01E0-3C46-AE51-6C5051F0208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904" y="2960"/>
                <a:ext cx="568" cy="213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 anchor="ctr">
                <a:spAutoFit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>
                  <a:buSzPct val="90000"/>
                </a:pPr>
                <a:r>
                  <a:rPr lang="en-GB" sz="1400" b="1" i="1" dirty="0">
                    <a:solidFill>
                      <a:schemeClr val="bg1"/>
                    </a:solidFill>
                    <a:latin typeface="Avenir Book" panose="02000503020000020003" pitchFamily="2" charset="0"/>
                    <a:cs typeface="Arial" charset="0"/>
                  </a:rPr>
                  <a:t>Education</a:t>
                </a:r>
              </a:p>
              <a:p>
                <a:pPr algn="ctr">
                  <a:buSzPct val="90000"/>
                </a:pPr>
                <a:r>
                  <a:rPr lang="en-GB" sz="1400" b="1" i="1" dirty="0">
                    <a:solidFill>
                      <a:schemeClr val="bg1"/>
                    </a:solidFill>
                    <a:latin typeface="Avenir Book" panose="02000503020000020003" pitchFamily="2" charset="0"/>
                    <a:cs typeface="Arial" charset="0"/>
                  </a:rPr>
                  <a:t>Demographic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2B09E852-22C7-1042-AB33-DA9FD52171A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29" y="2938"/>
                <a:ext cx="715" cy="320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 anchor="ctr">
                <a:spAutoFit/>
              </a:bodyPr>
              <a:lstStyle>
                <a:defPPr>
                  <a:defRPr lang="en-GB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bg2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>
                  <a:buSzPct val="90000"/>
                </a:pPr>
                <a:r>
                  <a:rPr lang="en-GB" sz="1400" b="1" i="1" dirty="0">
                    <a:solidFill>
                      <a:schemeClr val="bg1"/>
                    </a:solidFill>
                    <a:latin typeface="Avenir Book" panose="02000503020000020003" pitchFamily="2" charset="0"/>
                    <a:cs typeface="Arial" charset="0"/>
                  </a:rPr>
                  <a:t>US News Ranked High </a:t>
                </a:r>
              </a:p>
              <a:p>
                <a:pPr algn="ctr">
                  <a:buSzPct val="90000"/>
                </a:pPr>
                <a:r>
                  <a:rPr lang="en-GB" sz="1400" b="1" i="1" dirty="0">
                    <a:solidFill>
                      <a:schemeClr val="bg1"/>
                    </a:solidFill>
                    <a:latin typeface="Avenir Book" panose="02000503020000020003" pitchFamily="2" charset="0"/>
                    <a:cs typeface="Arial" charset="0"/>
                  </a:rPr>
                  <a:t>Schools</a:t>
                </a:r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35FD1EA-06D7-254A-B935-A4228302AE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182" y="2322718"/>
              <a:ext cx="1962727" cy="1133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000" tIns="54000" rIns="54000" bIns="54000" anchor="t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200"/>
                </a:spcAft>
              </a:pPr>
              <a:r>
                <a:rPr lang="en-GB" sz="1800" b="1" dirty="0">
                  <a:solidFill>
                    <a:srgbClr val="06BAE5"/>
                  </a:solidFill>
                  <a:latin typeface="Avenir Book" panose="02000503020000020003" pitchFamily="2" charset="0"/>
                </a:rPr>
                <a:t>Standard of Living</a:t>
              </a:r>
            </a:p>
            <a:p>
              <a:pPr marL="285750" indent="-285750">
                <a:spcBef>
                  <a:spcPts val="0"/>
                </a:spcBef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venir Book" charset="0"/>
                  <a:ea typeface="Avenir Book" charset="0"/>
                  <a:cs typeface="Avenir Book" charset="0"/>
                </a:rPr>
                <a:t>Households with a higher standard of living place a larger value on education</a:t>
              </a:r>
            </a:p>
            <a:p>
              <a:pPr marL="285750" indent="-285750">
                <a:spcBef>
                  <a:spcPts val="0"/>
                </a:spcBef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venir Book" charset="0"/>
                  <a:ea typeface="Avenir Book" charset="0"/>
                  <a:cs typeface="Avenir Book" charset="0"/>
                </a:rPr>
                <a:t>More wealth means higher willingness to spend</a:t>
              </a:r>
            </a:p>
            <a:p>
              <a:pPr>
                <a:spcBef>
                  <a:spcPts val="0"/>
                </a:spcBef>
                <a:spcAft>
                  <a:spcPts val="200"/>
                </a:spcAft>
              </a:pPr>
              <a:endParaRPr lang="en-GB" sz="1800" b="1" dirty="0">
                <a:solidFill>
                  <a:srgbClr val="06BAE5"/>
                </a:solidFill>
                <a:latin typeface="Avenir Book" panose="02000503020000020003" pitchFamily="2" charset="0"/>
              </a:endParaRPr>
            </a:p>
            <a:p>
              <a:pPr marL="3175" lvl="2">
                <a:spcBef>
                  <a:spcPts val="0"/>
                </a:spcBef>
                <a:spcAft>
                  <a:spcPts val="200"/>
                </a:spcAft>
              </a:pPr>
              <a:endParaRPr lang="en-US" sz="1400" dirty="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F86464A-B8D6-9F48-B1A8-EF7566CE1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80" y="3510483"/>
              <a:ext cx="1860296" cy="1296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000" tIns="54000" rIns="54000" bIns="54000" anchor="t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200"/>
                </a:spcAft>
              </a:pPr>
              <a:r>
                <a:rPr lang="en-GB" sz="1800" b="1" dirty="0">
                  <a:solidFill>
                    <a:srgbClr val="031469"/>
                  </a:solidFill>
                  <a:latin typeface="Avenir Book" panose="02000503020000020003" pitchFamily="2" charset="0"/>
                </a:rPr>
                <a:t>$ Spent on Education</a:t>
              </a:r>
              <a:endParaRPr lang="en-GB" sz="1400" b="1" dirty="0">
                <a:solidFill>
                  <a:srgbClr val="031469"/>
                </a:solidFill>
                <a:latin typeface="Avenir Book" panose="02000503020000020003" pitchFamily="2" charset="0"/>
              </a:endParaRPr>
            </a:p>
            <a:p>
              <a:pPr marL="285750" indent="-285750">
                <a:spcBef>
                  <a:spcPts val="0"/>
                </a:spcBef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Avenir Book" charset="0"/>
                  <a:ea typeface="Avenir Book" charset="0"/>
                  <a:cs typeface="Avenir Book" charset="0"/>
                </a:rPr>
                <a:t>Differentiates between public and private schools</a:t>
              </a:r>
            </a:p>
            <a:p>
              <a:pPr marL="285750" indent="-285750">
                <a:spcBef>
                  <a:spcPts val="0"/>
                </a:spcBef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Avenir Book" charset="0"/>
                </a:rPr>
                <a:t>More investment into education results in higher willingness to spend on external services</a:t>
              </a:r>
              <a:endParaRPr lang="en-GB" sz="1400" dirty="0">
                <a:solidFill>
                  <a:schemeClr val="tx1"/>
                </a:solidFill>
                <a:latin typeface="Avenir Book" panose="02000503020000020003" pitchFamily="2" charset="0"/>
              </a:endParaRPr>
            </a:p>
            <a:p>
              <a:pPr>
                <a:spcBef>
                  <a:spcPts val="0"/>
                </a:spcBef>
                <a:spcAft>
                  <a:spcPts val="200"/>
                </a:spcAft>
              </a:pPr>
              <a:endParaRPr lang="en-GB" sz="1400" dirty="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ACA6F47-FC8C-7A48-AE90-608DA126AC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995" y="4862480"/>
              <a:ext cx="2052371" cy="1295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000" tIns="54000" rIns="54000" bIns="54000" anchor="t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200"/>
                </a:spcAft>
              </a:pPr>
              <a:r>
                <a:rPr lang="en-GB" sz="1800" b="1" dirty="0">
                  <a:solidFill>
                    <a:srgbClr val="06BAE5"/>
                  </a:solidFill>
                  <a:latin typeface="Avenir Book" panose="02000503020000020003" pitchFamily="2" charset="0"/>
                </a:rPr>
                <a:t>% w/ College Education</a:t>
              </a:r>
              <a:endParaRPr lang="en-GB" sz="1100" b="1" dirty="0">
                <a:solidFill>
                  <a:srgbClr val="06BAE5"/>
                </a:solidFill>
                <a:latin typeface="Avenir Book" panose="02000503020000020003" pitchFamily="2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Avenir Book" charset="0"/>
                  <a:ea typeface="Avenir Book" charset="0"/>
                  <a:cs typeface="Avenir Book" charset="0"/>
                </a:rPr>
                <a:t>Parents that have a college education would be more inclined to have their children go to college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Avenir Book" charset="0"/>
                  <a:ea typeface="Avenir Book" charset="0"/>
                  <a:cs typeface="Avenir Book" charset="0"/>
                </a:rPr>
                <a:t>Bay Area has a high college education rate</a:t>
              </a:r>
            </a:p>
            <a:p>
              <a:pPr>
                <a:spcBef>
                  <a:spcPts val="0"/>
                </a:spcBef>
                <a:spcAft>
                  <a:spcPts val="200"/>
                </a:spcAft>
              </a:pPr>
              <a:endParaRPr lang="en-GB" sz="1100" b="1" dirty="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C530D9F-3251-3043-88CF-C86A5E82DF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2652" y="2277931"/>
              <a:ext cx="2169993" cy="13636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000" tIns="54000" rIns="54000" bIns="54000" anchor="t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200"/>
                </a:spcAft>
              </a:pPr>
              <a:r>
                <a:rPr lang="en-GB" sz="1800" b="1" dirty="0">
                  <a:solidFill>
                    <a:srgbClr val="031469"/>
                  </a:solidFill>
                  <a:latin typeface="Avenir Book" panose="02000503020000020003" pitchFamily="2" charset="0"/>
                </a:rPr>
                <a:t>% of Asian + White Pop</a:t>
              </a:r>
              <a:endParaRPr lang="en-GB" sz="1100" b="1" dirty="0">
                <a:solidFill>
                  <a:srgbClr val="031469"/>
                </a:solidFill>
                <a:latin typeface="Avenir Book" panose="02000503020000020003" pitchFamily="2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Avenir Book" charset="0"/>
                  <a:ea typeface="Avenir Book" charset="0"/>
                  <a:cs typeface="Avenir Book" charset="0"/>
                </a:rPr>
                <a:t>Large proportion of Empowerly’s current clients fall within this demographic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Avenir Book" charset="0"/>
                  <a:ea typeface="Avenir Book" charset="0"/>
                  <a:cs typeface="Avenir Book" charset="0"/>
                </a:rPr>
                <a:t>Potential opportunity to diversify customer base in certain areas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DB9D522-B619-6D4D-87C5-C6E6FFF69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4578" y="3510483"/>
              <a:ext cx="1971807" cy="1296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000" tIns="54000" rIns="54000" bIns="54000" anchor="t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200"/>
                </a:spcAft>
              </a:pPr>
              <a:r>
                <a:rPr lang="en-US" sz="1800" b="1" dirty="0">
                  <a:solidFill>
                    <a:srgbClr val="06BAE5"/>
                  </a:solidFill>
                  <a:latin typeface="Avenir Book" panose="02000503020000020003" pitchFamily="2" charset="0"/>
                </a:rPr>
                <a:t>% of 15-19 year old</a:t>
              </a:r>
              <a:endParaRPr lang="en-US" sz="1100" dirty="0">
                <a:solidFill>
                  <a:srgbClr val="06BAE5"/>
                </a:solidFill>
                <a:latin typeface="Avenir Book" panose="02000503020000020003" pitchFamily="2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Avenir Book" charset="0"/>
                  <a:ea typeface="Avenir Book" charset="0"/>
                  <a:cs typeface="Avenir Book" charset="0"/>
                </a:rPr>
                <a:t>Primary customers are students that are currently in high school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Avenir Book" charset="0"/>
                  <a:ea typeface="Avenir Book" charset="0"/>
                  <a:cs typeface="Avenir Book" charset="0"/>
                </a:rPr>
                <a:t>Gain an understanding of the population’s general age composition </a:t>
              </a:r>
            </a:p>
            <a:p>
              <a:pPr marL="180975" lvl="2" indent="-177800">
                <a:spcBef>
                  <a:spcPts val="0"/>
                </a:spcBef>
                <a:spcAft>
                  <a:spcPts val="200"/>
                </a:spcAft>
                <a:buFont typeface="Wingdings 2" pitchFamily="18" charset="2"/>
                <a:buChar char=""/>
              </a:pPr>
              <a:endParaRPr lang="en-US" sz="1100" dirty="0">
                <a:solidFill>
                  <a:schemeClr val="tx1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F0BF8F1-AD55-3141-A79A-55750FC15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3322" y="4885234"/>
              <a:ext cx="2126801" cy="1295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000" tIns="54000" rIns="54000" bIns="54000" anchor="t"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bg2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200"/>
                </a:spcAft>
              </a:pPr>
              <a:r>
                <a:rPr lang="en-GB" sz="1800" b="1" dirty="0">
                  <a:solidFill>
                    <a:srgbClr val="031469"/>
                  </a:solidFill>
                  <a:latin typeface="Avenir Book" panose="02000503020000020003" pitchFamily="2" charset="0"/>
                </a:rPr>
                <a:t>Top Ranked High Schools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Avenir Book" charset="0"/>
                  <a:ea typeface="Avenir Book" charset="0"/>
                  <a:cs typeface="Avenir Book" charset="0"/>
                </a:rPr>
                <a:t>Highly ranked high schools might not have the resources to have internal counseling but do have ambitious students actively seeking services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C465356-47B5-CA48-BC6F-D444B286DD5A}"/>
              </a:ext>
            </a:extLst>
          </p:cNvPr>
          <p:cNvSpPr txBox="1"/>
          <p:nvPr/>
        </p:nvSpPr>
        <p:spPr>
          <a:xfrm>
            <a:off x="12358" y="742203"/>
            <a:ext cx="957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What we chose as metrics for success and why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36CF151-6394-854C-BF1E-32F1CBA3F749}"/>
              </a:ext>
            </a:extLst>
          </p:cNvPr>
          <p:cNvSpPr txBox="1"/>
          <p:nvPr/>
        </p:nvSpPr>
        <p:spPr>
          <a:xfrm flipH="1">
            <a:off x="0" y="285975"/>
            <a:ext cx="9091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370851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D52F5B-D279-4648-BA1F-C0CB300CB787}"/>
              </a:ext>
            </a:extLst>
          </p:cNvPr>
          <p:cNvSpPr txBox="1"/>
          <p:nvPr/>
        </p:nvSpPr>
        <p:spPr>
          <a:xfrm flipH="1">
            <a:off x="-1" y="178253"/>
            <a:ext cx="9091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San Mateo, CA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E13EA7-CE31-8F44-A3B2-7BDBED441410}"/>
              </a:ext>
            </a:extLst>
          </p:cNvPr>
          <p:cNvSpPr txBox="1"/>
          <p:nvPr/>
        </p:nvSpPr>
        <p:spPr>
          <a:xfrm>
            <a:off x="12358" y="742203"/>
            <a:ext cx="12179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San Mateo, California is an urban city in San Mateo County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46509B0-4AE4-564B-9DAC-F69E26E9761F}"/>
              </a:ext>
            </a:extLst>
          </p:cNvPr>
          <p:cNvGrpSpPr/>
          <p:nvPr/>
        </p:nvGrpSpPr>
        <p:grpSpPr>
          <a:xfrm>
            <a:off x="1106715" y="5160535"/>
            <a:ext cx="9978570" cy="960666"/>
            <a:chOff x="3970855" y="5160535"/>
            <a:chExt cx="4250289" cy="960666"/>
          </a:xfrm>
        </p:grpSpPr>
        <p:sp>
          <p:nvSpPr>
            <p:cNvPr id="5" name="Rounded Rectangle 37">
              <a:extLst>
                <a:ext uri="{FF2B5EF4-FFF2-40B4-BE49-F238E27FC236}">
                  <a16:creationId xmlns:a16="http://schemas.microsoft.com/office/drawing/2014/main" id="{F83FB7AF-F1A0-5045-BC55-5DAC5A6D06B9}"/>
                </a:ext>
              </a:extLst>
            </p:cNvPr>
            <p:cNvSpPr/>
            <p:nvPr/>
          </p:nvSpPr>
          <p:spPr>
            <a:xfrm>
              <a:off x="3970855" y="5160535"/>
              <a:ext cx="4250289" cy="960666"/>
            </a:xfrm>
            <a:prstGeom prst="roundRect">
              <a:avLst>
                <a:gd name="adj" fmla="val 0"/>
              </a:avLst>
            </a:prstGeom>
            <a:solidFill>
              <a:srgbClr val="DBF4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09A0B9A-6910-814E-A5A0-056AE6E6EFCF}"/>
                </a:ext>
              </a:extLst>
            </p:cNvPr>
            <p:cNvSpPr txBox="1"/>
            <p:nvPr/>
          </p:nvSpPr>
          <p:spPr>
            <a:xfrm>
              <a:off x="4092492" y="5255337"/>
              <a:ext cx="41286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venir Book" panose="02000503020000020003" pitchFamily="2" charset="0"/>
                  <a:ea typeface="Avenir Book" charset="0"/>
                  <a:cs typeface="Avenir Book" charset="0"/>
                </a:rPr>
                <a:t>Conclusion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venir Book" panose="02000503020000020003" pitchFamily="2" charset="0"/>
                  <a:ea typeface="Avenir Book" charset="0"/>
                  <a:cs typeface="Avenir Book" charset="0"/>
                </a:rPr>
                <a:t>Characteristics on San Mateo that we believe contributed to Empowerly’s success in the city are its high median household income and high median household spending on education.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FE17186-6D30-9B45-8F5E-693D04AC8153}"/>
              </a:ext>
            </a:extLst>
          </p:cNvPr>
          <p:cNvGrpSpPr/>
          <p:nvPr/>
        </p:nvGrpSpPr>
        <p:grpSpPr>
          <a:xfrm>
            <a:off x="1564323" y="1415282"/>
            <a:ext cx="9081108" cy="3441506"/>
            <a:chOff x="2004177" y="1369979"/>
            <a:chExt cx="9081108" cy="3441506"/>
          </a:xfrm>
        </p:grpSpPr>
        <p:sp>
          <p:nvSpPr>
            <p:cNvPr id="8" name="Rounded Rectangle 37">
              <a:extLst>
                <a:ext uri="{FF2B5EF4-FFF2-40B4-BE49-F238E27FC236}">
                  <a16:creationId xmlns:a16="http://schemas.microsoft.com/office/drawing/2014/main" id="{BF86AEBA-170C-F047-B8DC-5F1A76238889}"/>
                </a:ext>
              </a:extLst>
            </p:cNvPr>
            <p:cNvSpPr/>
            <p:nvPr/>
          </p:nvSpPr>
          <p:spPr>
            <a:xfrm>
              <a:off x="2004177" y="1369979"/>
              <a:ext cx="4250289" cy="960666"/>
            </a:xfrm>
            <a:prstGeom prst="roundRect">
              <a:avLst>
                <a:gd name="adj" fmla="val 0"/>
              </a:avLst>
            </a:prstGeom>
            <a:solidFill>
              <a:srgbClr val="06BA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4AED10C-7DDC-CD44-953F-A9CB04C65E3E}"/>
                </a:ext>
              </a:extLst>
            </p:cNvPr>
            <p:cNvSpPr txBox="1"/>
            <p:nvPr/>
          </p:nvSpPr>
          <p:spPr>
            <a:xfrm>
              <a:off x="2125814" y="1378517"/>
              <a:ext cx="39413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Avenir Book" panose="02000503020000020003" pitchFamily="2" charset="0"/>
                  <a:ea typeface="Avenir Book" charset="0"/>
                  <a:cs typeface="Avenir Book" charset="0"/>
                </a:rPr>
                <a:t>Standard of Living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  <a:ea typeface="Avenir Book" charset="0"/>
                  <a:cs typeface="Avenir Book" charset="0"/>
                </a:rPr>
                <a:t>MI: $109,899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  <a:ea typeface="Avenir Book" charset="0"/>
                  <a:cs typeface="Avenir Book" charset="0"/>
                </a:rPr>
                <a:t> MHP: $1,350,000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81F3EB3-642F-EF42-A8E8-44F22BC7C9B2}"/>
                </a:ext>
              </a:extLst>
            </p:cNvPr>
            <p:cNvCxnSpPr>
              <a:cxnSpLocks/>
            </p:cNvCxnSpPr>
            <p:nvPr/>
          </p:nvCxnSpPr>
          <p:spPr>
            <a:xfrm>
              <a:off x="2004177" y="1378517"/>
              <a:ext cx="4250289" cy="0"/>
            </a:xfrm>
            <a:prstGeom prst="line">
              <a:avLst/>
            </a:prstGeom>
            <a:ln w="38100">
              <a:solidFill>
                <a:srgbClr val="0314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37">
              <a:extLst>
                <a:ext uri="{FF2B5EF4-FFF2-40B4-BE49-F238E27FC236}">
                  <a16:creationId xmlns:a16="http://schemas.microsoft.com/office/drawing/2014/main" id="{13388A2E-D1CF-CB4F-A1C2-96C3C69E194C}"/>
                </a:ext>
              </a:extLst>
            </p:cNvPr>
            <p:cNvSpPr/>
            <p:nvPr/>
          </p:nvSpPr>
          <p:spPr>
            <a:xfrm>
              <a:off x="2004177" y="2610399"/>
              <a:ext cx="4250289" cy="960666"/>
            </a:xfrm>
            <a:prstGeom prst="roundRect">
              <a:avLst>
                <a:gd name="adj" fmla="val 0"/>
              </a:avLst>
            </a:prstGeom>
            <a:solidFill>
              <a:srgbClr val="DBF4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3AFD15-11F4-B54B-92E0-B25FFE8F6151}"/>
                </a:ext>
              </a:extLst>
            </p:cNvPr>
            <p:cNvSpPr txBox="1"/>
            <p:nvPr/>
          </p:nvSpPr>
          <p:spPr>
            <a:xfrm>
              <a:off x="2125814" y="2705201"/>
              <a:ext cx="3941300" cy="769441"/>
            </a:xfrm>
            <a:prstGeom prst="rect">
              <a:avLst/>
            </a:prstGeom>
            <a:solidFill>
              <a:srgbClr val="DBF4F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Avenir Book" panose="02000503020000020003" pitchFamily="2" charset="0"/>
                  <a:ea typeface="Avenir Book" charset="0"/>
                  <a:cs typeface="Avenir Book" charset="0"/>
                </a:rPr>
                <a:t>% of 15-19 yr. olds </a:t>
              </a:r>
            </a:p>
            <a:p>
              <a:pPr algn="ctr"/>
              <a:r>
                <a:rPr lang="en-US" sz="2800" dirty="0">
                  <a:latin typeface="Avenir Book" panose="02000503020000020003" pitchFamily="2" charset="0"/>
                  <a:ea typeface="Avenir Book" charset="0"/>
                  <a:cs typeface="Avenir Book" charset="0"/>
                </a:rPr>
                <a:t>6.33% - 6,157 people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A1D2DF2-F156-E142-B2F0-5F0CA7E4B008}"/>
                </a:ext>
              </a:extLst>
            </p:cNvPr>
            <p:cNvCxnSpPr>
              <a:cxnSpLocks/>
            </p:cNvCxnSpPr>
            <p:nvPr/>
          </p:nvCxnSpPr>
          <p:spPr>
            <a:xfrm>
              <a:off x="2004177" y="2618937"/>
              <a:ext cx="4250289" cy="0"/>
            </a:xfrm>
            <a:prstGeom prst="line">
              <a:avLst/>
            </a:prstGeom>
            <a:ln w="38100">
              <a:solidFill>
                <a:srgbClr val="0314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37">
              <a:extLst>
                <a:ext uri="{FF2B5EF4-FFF2-40B4-BE49-F238E27FC236}">
                  <a16:creationId xmlns:a16="http://schemas.microsoft.com/office/drawing/2014/main" id="{6E634F35-EDC9-9B46-9DA7-46191BF93B22}"/>
                </a:ext>
              </a:extLst>
            </p:cNvPr>
            <p:cNvSpPr/>
            <p:nvPr/>
          </p:nvSpPr>
          <p:spPr>
            <a:xfrm>
              <a:off x="6834996" y="1369979"/>
              <a:ext cx="4250289" cy="960666"/>
            </a:xfrm>
            <a:prstGeom prst="roundRect">
              <a:avLst>
                <a:gd name="adj" fmla="val 0"/>
              </a:avLst>
            </a:prstGeom>
            <a:solidFill>
              <a:srgbClr val="06BA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D59278-C8F5-4B4E-9AD0-F13A53D3D184}"/>
                </a:ext>
              </a:extLst>
            </p:cNvPr>
            <p:cNvSpPr txBox="1"/>
            <p:nvPr/>
          </p:nvSpPr>
          <p:spPr>
            <a:xfrm>
              <a:off x="6973569" y="1464781"/>
              <a:ext cx="39413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200" dirty="0">
                <a:latin typeface="Avenir Book" panose="02000503020000020003" pitchFamily="2" charset="0"/>
                <a:ea typeface="Avenir Book" charset="0"/>
                <a:cs typeface="Avenir Book" charset="0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3C056AE-C2E8-4143-BBF4-2E30B410FB40}"/>
                </a:ext>
              </a:extLst>
            </p:cNvPr>
            <p:cNvCxnSpPr>
              <a:cxnSpLocks/>
            </p:cNvCxnSpPr>
            <p:nvPr/>
          </p:nvCxnSpPr>
          <p:spPr>
            <a:xfrm>
              <a:off x="6834996" y="1378517"/>
              <a:ext cx="4250289" cy="0"/>
            </a:xfrm>
            <a:prstGeom prst="line">
              <a:avLst/>
            </a:prstGeom>
            <a:ln w="38100">
              <a:solidFill>
                <a:srgbClr val="0314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37">
              <a:extLst>
                <a:ext uri="{FF2B5EF4-FFF2-40B4-BE49-F238E27FC236}">
                  <a16:creationId xmlns:a16="http://schemas.microsoft.com/office/drawing/2014/main" id="{7E9ED207-70AB-834C-AAEB-0A466C3013BA}"/>
                </a:ext>
              </a:extLst>
            </p:cNvPr>
            <p:cNvSpPr/>
            <p:nvPr/>
          </p:nvSpPr>
          <p:spPr>
            <a:xfrm>
              <a:off x="6834996" y="2610399"/>
              <a:ext cx="4250289" cy="960666"/>
            </a:xfrm>
            <a:prstGeom prst="roundRect">
              <a:avLst>
                <a:gd name="adj" fmla="val 0"/>
              </a:avLst>
            </a:prstGeom>
            <a:solidFill>
              <a:srgbClr val="DBF4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2D8040-D4C3-7143-898A-68F2F01A6488}"/>
                </a:ext>
              </a:extLst>
            </p:cNvPr>
            <p:cNvSpPr txBox="1"/>
            <p:nvPr/>
          </p:nvSpPr>
          <p:spPr>
            <a:xfrm>
              <a:off x="6956633" y="2705201"/>
              <a:ext cx="39413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Avenir Book" panose="02000503020000020003" pitchFamily="2" charset="0"/>
                  <a:ea typeface="Avenir Book" charset="0"/>
                  <a:cs typeface="Avenir Book" charset="0"/>
                </a:rPr>
                <a:t>% of Asian + White Pop.</a:t>
              </a:r>
            </a:p>
            <a:p>
              <a:pPr algn="ctr"/>
              <a:r>
                <a:rPr lang="en-US" sz="1600" b="1" dirty="0">
                  <a:latin typeface="Avenir Book" panose="02000503020000020003" pitchFamily="2" charset="0"/>
                  <a:ea typeface="Avenir Book" charset="0"/>
                  <a:cs typeface="Avenir Book" charset="0"/>
                </a:rPr>
                <a:t>25% - 25,556 people </a:t>
              </a:r>
            </a:p>
            <a:p>
              <a:pPr algn="ctr"/>
              <a:r>
                <a:rPr lang="en-US" sz="1600" b="1" dirty="0">
                  <a:latin typeface="Avenir Book" panose="02000503020000020003" pitchFamily="2" charset="0"/>
                  <a:ea typeface="Avenir Book" charset="0"/>
                  <a:cs typeface="Avenir Book" charset="0"/>
                </a:rPr>
                <a:t>51.46% - 53,551people </a:t>
              </a:r>
            </a:p>
            <a:p>
              <a:pPr algn="ctr"/>
              <a:endParaRPr lang="en-US" sz="1600" b="1" dirty="0">
                <a:latin typeface="Avenir Book" panose="02000503020000020003" pitchFamily="2" charset="0"/>
                <a:ea typeface="Avenir Book" charset="0"/>
                <a:cs typeface="Avenir Book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466E9D1-6930-3146-9630-D71381A78F0C}"/>
                </a:ext>
              </a:extLst>
            </p:cNvPr>
            <p:cNvCxnSpPr>
              <a:cxnSpLocks/>
            </p:cNvCxnSpPr>
            <p:nvPr/>
          </p:nvCxnSpPr>
          <p:spPr>
            <a:xfrm>
              <a:off x="6834996" y="2618937"/>
              <a:ext cx="4250289" cy="0"/>
            </a:xfrm>
            <a:prstGeom prst="line">
              <a:avLst/>
            </a:prstGeom>
            <a:ln w="38100">
              <a:solidFill>
                <a:srgbClr val="0314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ounded Rectangle 37">
              <a:extLst>
                <a:ext uri="{FF2B5EF4-FFF2-40B4-BE49-F238E27FC236}">
                  <a16:creationId xmlns:a16="http://schemas.microsoft.com/office/drawing/2014/main" id="{F497CB52-B16B-D74F-80B1-99D062DA351A}"/>
                </a:ext>
              </a:extLst>
            </p:cNvPr>
            <p:cNvSpPr/>
            <p:nvPr/>
          </p:nvSpPr>
          <p:spPr>
            <a:xfrm>
              <a:off x="2004177" y="3850819"/>
              <a:ext cx="4250289" cy="960666"/>
            </a:xfrm>
            <a:prstGeom prst="roundRect">
              <a:avLst>
                <a:gd name="adj" fmla="val 0"/>
              </a:avLst>
            </a:prstGeom>
            <a:solidFill>
              <a:srgbClr val="DBF4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8A1076F-5822-A849-ACB4-799427600327}"/>
                </a:ext>
              </a:extLst>
            </p:cNvPr>
            <p:cNvSpPr txBox="1"/>
            <p:nvPr/>
          </p:nvSpPr>
          <p:spPr>
            <a:xfrm>
              <a:off x="2125814" y="3945621"/>
              <a:ext cx="39413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Avenir Book" panose="02000503020000020003" pitchFamily="2" charset="0"/>
                  <a:ea typeface="Avenir Book" charset="0"/>
                  <a:cs typeface="Avenir Book" charset="0"/>
                </a:rPr>
                <a:t>$ spent on Education</a:t>
              </a:r>
            </a:p>
            <a:p>
              <a:pPr algn="ctr"/>
              <a:r>
                <a:rPr lang="en-US" sz="3200" dirty="0">
                  <a:latin typeface="Avenir Book" panose="02000503020000020003" pitchFamily="2" charset="0"/>
                  <a:ea typeface="Avenir Book" charset="0"/>
                  <a:cs typeface="Avenir Book" charset="0"/>
                </a:rPr>
                <a:t>$1,605 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9939CD2-2D35-CB41-8EB3-00B241F50EBA}"/>
                </a:ext>
              </a:extLst>
            </p:cNvPr>
            <p:cNvCxnSpPr>
              <a:cxnSpLocks/>
            </p:cNvCxnSpPr>
            <p:nvPr/>
          </p:nvCxnSpPr>
          <p:spPr>
            <a:xfrm>
              <a:off x="2004177" y="3859357"/>
              <a:ext cx="4250289" cy="0"/>
            </a:xfrm>
            <a:prstGeom prst="line">
              <a:avLst/>
            </a:prstGeom>
            <a:ln w="38100">
              <a:solidFill>
                <a:srgbClr val="0314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ounded Rectangle 37">
              <a:extLst>
                <a:ext uri="{FF2B5EF4-FFF2-40B4-BE49-F238E27FC236}">
                  <a16:creationId xmlns:a16="http://schemas.microsoft.com/office/drawing/2014/main" id="{61609735-89C7-0641-B852-4E017FF1C303}"/>
                </a:ext>
              </a:extLst>
            </p:cNvPr>
            <p:cNvSpPr/>
            <p:nvPr/>
          </p:nvSpPr>
          <p:spPr>
            <a:xfrm>
              <a:off x="6834996" y="3850819"/>
              <a:ext cx="4250289" cy="960666"/>
            </a:xfrm>
            <a:prstGeom prst="roundRect">
              <a:avLst>
                <a:gd name="adj" fmla="val 0"/>
              </a:avLst>
            </a:prstGeom>
            <a:solidFill>
              <a:srgbClr val="DBF4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6460D7-6F01-FC4D-9D58-BF5728AE228F}"/>
                </a:ext>
              </a:extLst>
            </p:cNvPr>
            <p:cNvSpPr txBox="1"/>
            <p:nvPr/>
          </p:nvSpPr>
          <p:spPr>
            <a:xfrm>
              <a:off x="6956633" y="3945621"/>
              <a:ext cx="39413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Avenir Book" panose="02000503020000020003" pitchFamily="2" charset="0"/>
                  <a:ea typeface="Avenir Book" charset="0"/>
                  <a:cs typeface="Avenir Book" charset="0"/>
                </a:rPr>
                <a:t>Top Ranked High Schools </a:t>
              </a:r>
            </a:p>
            <a:p>
              <a:pPr algn="ctr"/>
              <a:r>
                <a:rPr lang="en-US" sz="3200" dirty="0">
                  <a:latin typeface="Avenir Book" panose="02000503020000020003" pitchFamily="2" charset="0"/>
                  <a:ea typeface="Avenir Book" charset="0"/>
                  <a:cs typeface="Avenir Book" charset="0"/>
                </a:rPr>
                <a:t>3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88CAAD8-30DE-5B43-AF45-EBB3D0864988}"/>
                </a:ext>
              </a:extLst>
            </p:cNvPr>
            <p:cNvCxnSpPr>
              <a:cxnSpLocks/>
            </p:cNvCxnSpPr>
            <p:nvPr/>
          </p:nvCxnSpPr>
          <p:spPr>
            <a:xfrm>
              <a:off x="6834996" y="3859357"/>
              <a:ext cx="4250289" cy="0"/>
            </a:xfrm>
            <a:prstGeom prst="line">
              <a:avLst/>
            </a:prstGeom>
            <a:ln w="38100">
              <a:solidFill>
                <a:srgbClr val="0314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974675F-CBB1-8F42-8856-2F6BE7F5B9E0}"/>
              </a:ext>
            </a:extLst>
          </p:cNvPr>
          <p:cNvCxnSpPr>
            <a:cxnSpLocks/>
          </p:cNvCxnSpPr>
          <p:nvPr/>
        </p:nvCxnSpPr>
        <p:spPr>
          <a:xfrm>
            <a:off x="1106715" y="5160535"/>
            <a:ext cx="9978570" cy="0"/>
          </a:xfrm>
          <a:prstGeom prst="line">
            <a:avLst/>
          </a:prstGeom>
          <a:ln w="38100">
            <a:solidFill>
              <a:srgbClr val="0314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392287E5-C2C2-1E45-84AE-CFCB1FF5E28A}"/>
              </a:ext>
            </a:extLst>
          </p:cNvPr>
          <p:cNvSpPr/>
          <p:nvPr/>
        </p:nvSpPr>
        <p:spPr>
          <a:xfrm>
            <a:off x="5439429" y="1486902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600" b="1" dirty="0">
                <a:latin typeface="Avenir Book" panose="02000503020000020003" pitchFamily="2" charset="0"/>
                <a:ea typeface="Avenir Book" charset="0"/>
                <a:cs typeface="Avenir Book" charset="0"/>
              </a:rPr>
              <a:t>% w/ College Education</a:t>
            </a:r>
          </a:p>
          <a:p>
            <a:pPr algn="ctr"/>
            <a:r>
              <a:rPr lang="en-US" sz="2800" dirty="0">
                <a:latin typeface="Avenir Book" panose="02000503020000020003" pitchFamily="2" charset="0"/>
              </a:rPr>
              <a:t>20.88% - 16,008 people</a:t>
            </a:r>
            <a:r>
              <a:rPr lang="en-US" b="1" dirty="0">
                <a:latin typeface="Avenir Book" panose="02000503020000020003" pitchFamily="2" charset="0"/>
                <a:ea typeface="Avenir Book" charset="0"/>
                <a:cs typeface="Avenir Book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8014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F5E2A4-3554-D640-A236-1EFAAA0FF17E}"/>
              </a:ext>
            </a:extLst>
          </p:cNvPr>
          <p:cNvSpPr txBox="1"/>
          <p:nvPr/>
        </p:nvSpPr>
        <p:spPr>
          <a:xfrm flipH="1">
            <a:off x="-1" y="178253"/>
            <a:ext cx="9091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Newton, MA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D26DB7-F7BE-B94A-86CB-6A953F34C5F2}"/>
              </a:ext>
            </a:extLst>
          </p:cNvPr>
          <p:cNvSpPr txBox="1"/>
          <p:nvPr/>
        </p:nvSpPr>
        <p:spPr>
          <a:xfrm>
            <a:off x="12358" y="742203"/>
            <a:ext cx="12179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Newton, Massachusetts is a suburban city in Middlesex County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A4CB37-CB8C-D647-A1E5-BA976ABDB440}"/>
              </a:ext>
            </a:extLst>
          </p:cNvPr>
          <p:cNvGrpSpPr/>
          <p:nvPr/>
        </p:nvGrpSpPr>
        <p:grpSpPr>
          <a:xfrm>
            <a:off x="1106715" y="5160535"/>
            <a:ext cx="9978570" cy="960666"/>
            <a:chOff x="3970855" y="5160535"/>
            <a:chExt cx="4250289" cy="960666"/>
          </a:xfrm>
        </p:grpSpPr>
        <p:sp>
          <p:nvSpPr>
            <p:cNvPr id="5" name="Rounded Rectangle 37">
              <a:extLst>
                <a:ext uri="{FF2B5EF4-FFF2-40B4-BE49-F238E27FC236}">
                  <a16:creationId xmlns:a16="http://schemas.microsoft.com/office/drawing/2014/main" id="{6CC241D8-7184-EF4E-B8B6-180B5BE19DB2}"/>
                </a:ext>
              </a:extLst>
            </p:cNvPr>
            <p:cNvSpPr/>
            <p:nvPr/>
          </p:nvSpPr>
          <p:spPr>
            <a:xfrm>
              <a:off x="3970855" y="5160535"/>
              <a:ext cx="4250289" cy="960666"/>
            </a:xfrm>
            <a:prstGeom prst="roundRect">
              <a:avLst>
                <a:gd name="adj" fmla="val 0"/>
              </a:avLst>
            </a:prstGeom>
            <a:solidFill>
              <a:srgbClr val="DBF4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6E5AAE-4CEB-714A-9079-E49D6781F36F}"/>
                </a:ext>
              </a:extLst>
            </p:cNvPr>
            <p:cNvSpPr txBox="1"/>
            <p:nvPr/>
          </p:nvSpPr>
          <p:spPr>
            <a:xfrm>
              <a:off x="4092492" y="5255337"/>
              <a:ext cx="41286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venir Book" panose="02000503020000020003" pitchFamily="2" charset="0"/>
                  <a:ea typeface="Avenir Book" charset="0"/>
                  <a:cs typeface="Avenir Book" charset="0"/>
                </a:rPr>
                <a:t>Conclusion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venir Book" panose="02000503020000020003" pitchFamily="2" charset="0"/>
                  <a:ea typeface="Avenir Book" charset="0"/>
                  <a:cs typeface="Avenir Book" charset="0"/>
                </a:rPr>
                <a:t>Newton is an ideal choice if you are looking to target an affluent, predominantly white population with a high percentage of college graduates. 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BB8907B-0BEC-F047-B78C-EF730FC6534E}"/>
              </a:ext>
            </a:extLst>
          </p:cNvPr>
          <p:cNvGrpSpPr/>
          <p:nvPr/>
        </p:nvGrpSpPr>
        <p:grpSpPr>
          <a:xfrm>
            <a:off x="1564323" y="1415282"/>
            <a:ext cx="9081108" cy="3441506"/>
            <a:chOff x="2004177" y="1369979"/>
            <a:chExt cx="9081108" cy="3441506"/>
          </a:xfrm>
        </p:grpSpPr>
        <p:sp>
          <p:nvSpPr>
            <p:cNvPr id="8" name="Rounded Rectangle 37">
              <a:extLst>
                <a:ext uri="{FF2B5EF4-FFF2-40B4-BE49-F238E27FC236}">
                  <a16:creationId xmlns:a16="http://schemas.microsoft.com/office/drawing/2014/main" id="{A1A87F7D-AA09-5B45-86A1-10FCD1879C85}"/>
                </a:ext>
              </a:extLst>
            </p:cNvPr>
            <p:cNvSpPr/>
            <p:nvPr/>
          </p:nvSpPr>
          <p:spPr>
            <a:xfrm>
              <a:off x="2004177" y="1369979"/>
              <a:ext cx="4250289" cy="960666"/>
            </a:xfrm>
            <a:prstGeom prst="roundRect">
              <a:avLst>
                <a:gd name="adj" fmla="val 0"/>
              </a:avLst>
            </a:prstGeom>
            <a:solidFill>
              <a:srgbClr val="06BA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DFF85E-5F85-0C44-9083-AB6EA6027525}"/>
                </a:ext>
              </a:extLst>
            </p:cNvPr>
            <p:cNvSpPr txBox="1"/>
            <p:nvPr/>
          </p:nvSpPr>
          <p:spPr>
            <a:xfrm>
              <a:off x="2125814" y="1397626"/>
              <a:ext cx="39413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Avenir Book" panose="02000503020000020003" pitchFamily="2" charset="0"/>
                  <a:ea typeface="Avenir Book" charset="0"/>
                  <a:cs typeface="Avenir Book" charset="0"/>
                </a:rPr>
                <a:t>Standard of Living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  <a:ea typeface="Avenir Book" charset="0"/>
                  <a:cs typeface="Avenir Book" charset="0"/>
                </a:rPr>
                <a:t>MI: $118,000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  <a:ea typeface="Avenir Book" charset="0"/>
                  <a:cs typeface="Avenir Book" charset="0"/>
                </a:rPr>
                <a:t> MHP: $1,060,000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B88D4A4-992F-5C40-B5BD-FA66AD5EE24A}"/>
                </a:ext>
              </a:extLst>
            </p:cNvPr>
            <p:cNvCxnSpPr>
              <a:cxnSpLocks/>
            </p:cNvCxnSpPr>
            <p:nvPr/>
          </p:nvCxnSpPr>
          <p:spPr>
            <a:xfrm>
              <a:off x="2004177" y="1378517"/>
              <a:ext cx="4250289" cy="0"/>
            </a:xfrm>
            <a:prstGeom prst="line">
              <a:avLst/>
            </a:prstGeom>
            <a:ln w="38100">
              <a:solidFill>
                <a:srgbClr val="0314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37">
              <a:extLst>
                <a:ext uri="{FF2B5EF4-FFF2-40B4-BE49-F238E27FC236}">
                  <a16:creationId xmlns:a16="http://schemas.microsoft.com/office/drawing/2014/main" id="{CCCAEED6-A58A-1A47-931F-E2480D81C8A8}"/>
                </a:ext>
              </a:extLst>
            </p:cNvPr>
            <p:cNvSpPr/>
            <p:nvPr/>
          </p:nvSpPr>
          <p:spPr>
            <a:xfrm>
              <a:off x="2004177" y="2610399"/>
              <a:ext cx="4250289" cy="960666"/>
            </a:xfrm>
            <a:prstGeom prst="roundRect">
              <a:avLst>
                <a:gd name="adj" fmla="val 0"/>
              </a:avLst>
            </a:prstGeom>
            <a:solidFill>
              <a:srgbClr val="DBF4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5182D3-2B8F-4944-88A8-5A6EDFA72ABB}"/>
                </a:ext>
              </a:extLst>
            </p:cNvPr>
            <p:cNvSpPr txBox="1"/>
            <p:nvPr/>
          </p:nvSpPr>
          <p:spPr>
            <a:xfrm>
              <a:off x="2125814" y="2705201"/>
              <a:ext cx="3941300" cy="769441"/>
            </a:xfrm>
            <a:prstGeom prst="rect">
              <a:avLst/>
            </a:prstGeom>
            <a:solidFill>
              <a:srgbClr val="DBF4F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Avenir Book" panose="02000503020000020003" pitchFamily="2" charset="0"/>
                  <a:ea typeface="Avenir Book" charset="0"/>
                  <a:cs typeface="Avenir Book" charset="0"/>
                </a:rPr>
                <a:t>% of 15-19 yr. olds</a:t>
              </a:r>
            </a:p>
            <a:p>
              <a:pPr algn="ctr"/>
              <a:r>
                <a:rPr lang="en-US" sz="2800" dirty="0">
                  <a:latin typeface="Avenir Book" panose="02000503020000020003" pitchFamily="2" charset="0"/>
                  <a:ea typeface="Avenir Book" charset="0"/>
                  <a:cs typeface="Avenir Book" charset="0"/>
                </a:rPr>
                <a:t>6.0% - 5,300 people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1C18D88-9F92-9546-AC12-2521C2508082}"/>
                </a:ext>
              </a:extLst>
            </p:cNvPr>
            <p:cNvCxnSpPr>
              <a:cxnSpLocks/>
            </p:cNvCxnSpPr>
            <p:nvPr/>
          </p:nvCxnSpPr>
          <p:spPr>
            <a:xfrm>
              <a:off x="2004177" y="2618937"/>
              <a:ext cx="4250289" cy="0"/>
            </a:xfrm>
            <a:prstGeom prst="line">
              <a:avLst/>
            </a:prstGeom>
            <a:ln w="38100">
              <a:solidFill>
                <a:srgbClr val="0314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37">
              <a:extLst>
                <a:ext uri="{FF2B5EF4-FFF2-40B4-BE49-F238E27FC236}">
                  <a16:creationId xmlns:a16="http://schemas.microsoft.com/office/drawing/2014/main" id="{91518AE4-E943-3B4A-990E-5B8F1A6DD86E}"/>
                </a:ext>
              </a:extLst>
            </p:cNvPr>
            <p:cNvSpPr/>
            <p:nvPr/>
          </p:nvSpPr>
          <p:spPr>
            <a:xfrm>
              <a:off x="6834996" y="1369979"/>
              <a:ext cx="4250289" cy="960666"/>
            </a:xfrm>
            <a:prstGeom prst="roundRect">
              <a:avLst>
                <a:gd name="adj" fmla="val 0"/>
              </a:avLst>
            </a:prstGeom>
            <a:solidFill>
              <a:srgbClr val="06BA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840F00-B24F-9745-95E9-9C27EE71148C}"/>
                </a:ext>
              </a:extLst>
            </p:cNvPr>
            <p:cNvSpPr txBox="1"/>
            <p:nvPr/>
          </p:nvSpPr>
          <p:spPr>
            <a:xfrm>
              <a:off x="6973569" y="1464781"/>
              <a:ext cx="39413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200" dirty="0">
                <a:latin typeface="Avenir Book" panose="02000503020000020003" pitchFamily="2" charset="0"/>
                <a:ea typeface="Avenir Book" charset="0"/>
                <a:cs typeface="Avenir Book" charset="0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653D07-6B97-5642-A7C7-3192F40FABBD}"/>
                </a:ext>
              </a:extLst>
            </p:cNvPr>
            <p:cNvCxnSpPr>
              <a:cxnSpLocks/>
            </p:cNvCxnSpPr>
            <p:nvPr/>
          </p:nvCxnSpPr>
          <p:spPr>
            <a:xfrm>
              <a:off x="6834996" y="1378517"/>
              <a:ext cx="4250289" cy="0"/>
            </a:xfrm>
            <a:prstGeom prst="line">
              <a:avLst/>
            </a:prstGeom>
            <a:ln w="38100">
              <a:solidFill>
                <a:srgbClr val="0314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37">
              <a:extLst>
                <a:ext uri="{FF2B5EF4-FFF2-40B4-BE49-F238E27FC236}">
                  <a16:creationId xmlns:a16="http://schemas.microsoft.com/office/drawing/2014/main" id="{995258F7-00FE-FB43-A1C5-1DEF3C934400}"/>
                </a:ext>
              </a:extLst>
            </p:cNvPr>
            <p:cNvSpPr/>
            <p:nvPr/>
          </p:nvSpPr>
          <p:spPr>
            <a:xfrm>
              <a:off x="6834996" y="2610399"/>
              <a:ext cx="4250289" cy="960666"/>
            </a:xfrm>
            <a:prstGeom prst="roundRect">
              <a:avLst>
                <a:gd name="adj" fmla="val 0"/>
              </a:avLst>
            </a:prstGeom>
            <a:solidFill>
              <a:srgbClr val="DBF4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7429EC-D5C5-9040-A038-D5F84D38D48D}"/>
                </a:ext>
              </a:extLst>
            </p:cNvPr>
            <p:cNvSpPr txBox="1"/>
            <p:nvPr/>
          </p:nvSpPr>
          <p:spPr>
            <a:xfrm>
              <a:off x="6956633" y="2705201"/>
              <a:ext cx="39413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Avenir Book" panose="02000503020000020003" pitchFamily="2" charset="0"/>
                  <a:ea typeface="Avenir Book" charset="0"/>
                  <a:cs typeface="Avenir Book" charset="0"/>
                </a:rPr>
                <a:t>% of Asian + White Pop.</a:t>
              </a:r>
            </a:p>
            <a:p>
              <a:pPr algn="ctr"/>
              <a:r>
                <a:rPr lang="en-US" sz="1600" b="1" dirty="0">
                  <a:latin typeface="Avenir Book" panose="02000503020000020003" pitchFamily="2" charset="0"/>
                  <a:ea typeface="Avenir Book" charset="0"/>
                  <a:cs typeface="Avenir Book" charset="0"/>
                </a:rPr>
                <a:t>13% -11,500 people </a:t>
              </a:r>
            </a:p>
            <a:p>
              <a:pPr algn="ctr"/>
              <a:r>
                <a:rPr lang="en-US" sz="1600" b="1" dirty="0">
                  <a:latin typeface="Avenir Book" panose="02000503020000020003" pitchFamily="2" charset="0"/>
                  <a:ea typeface="Avenir Book" charset="0"/>
                  <a:cs typeface="Avenir Book" charset="0"/>
                </a:rPr>
                <a:t>77% - 68,500 people </a:t>
              </a:r>
            </a:p>
            <a:p>
              <a:pPr algn="ctr"/>
              <a:endParaRPr lang="en-US" sz="1600" b="1" dirty="0">
                <a:latin typeface="Avenir Book" panose="02000503020000020003" pitchFamily="2" charset="0"/>
                <a:ea typeface="Avenir Book" charset="0"/>
                <a:cs typeface="Avenir Book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18AFC31-8F7B-244E-830C-91A9D2DCBEB1}"/>
                </a:ext>
              </a:extLst>
            </p:cNvPr>
            <p:cNvCxnSpPr>
              <a:cxnSpLocks/>
            </p:cNvCxnSpPr>
            <p:nvPr/>
          </p:nvCxnSpPr>
          <p:spPr>
            <a:xfrm>
              <a:off x="6834996" y="2618937"/>
              <a:ext cx="4250289" cy="0"/>
            </a:xfrm>
            <a:prstGeom prst="line">
              <a:avLst/>
            </a:prstGeom>
            <a:ln w="38100">
              <a:solidFill>
                <a:srgbClr val="0314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ounded Rectangle 37">
              <a:extLst>
                <a:ext uri="{FF2B5EF4-FFF2-40B4-BE49-F238E27FC236}">
                  <a16:creationId xmlns:a16="http://schemas.microsoft.com/office/drawing/2014/main" id="{A6250EC7-25F9-1D48-A748-CDB8E11EECD4}"/>
                </a:ext>
              </a:extLst>
            </p:cNvPr>
            <p:cNvSpPr/>
            <p:nvPr/>
          </p:nvSpPr>
          <p:spPr>
            <a:xfrm>
              <a:off x="2004177" y="3850819"/>
              <a:ext cx="4250289" cy="960666"/>
            </a:xfrm>
            <a:prstGeom prst="roundRect">
              <a:avLst>
                <a:gd name="adj" fmla="val 0"/>
              </a:avLst>
            </a:prstGeom>
            <a:solidFill>
              <a:srgbClr val="DBF4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A03357D-ABFD-DB44-BDBB-8D5BDAAE77E3}"/>
                </a:ext>
              </a:extLst>
            </p:cNvPr>
            <p:cNvSpPr txBox="1"/>
            <p:nvPr/>
          </p:nvSpPr>
          <p:spPr>
            <a:xfrm>
              <a:off x="2125814" y="3945621"/>
              <a:ext cx="39413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Avenir Book" panose="02000503020000020003" pitchFamily="2" charset="0"/>
                  <a:ea typeface="Avenir Book" charset="0"/>
                  <a:cs typeface="Avenir Book" charset="0"/>
                </a:rPr>
                <a:t>$ spent on Education</a:t>
              </a:r>
            </a:p>
            <a:p>
              <a:pPr algn="ctr"/>
              <a:r>
                <a:rPr lang="en-US" sz="3200" dirty="0">
                  <a:latin typeface="Avenir Book" panose="02000503020000020003" pitchFamily="2" charset="0"/>
                  <a:ea typeface="Avenir Book" charset="0"/>
                  <a:cs typeface="Avenir Book" charset="0"/>
                </a:rPr>
                <a:t>$2,850 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F7156BF-A9EE-BB42-B328-09698B6E05E3}"/>
                </a:ext>
              </a:extLst>
            </p:cNvPr>
            <p:cNvCxnSpPr>
              <a:cxnSpLocks/>
            </p:cNvCxnSpPr>
            <p:nvPr/>
          </p:nvCxnSpPr>
          <p:spPr>
            <a:xfrm>
              <a:off x="2004177" y="3859357"/>
              <a:ext cx="4250289" cy="0"/>
            </a:xfrm>
            <a:prstGeom prst="line">
              <a:avLst/>
            </a:prstGeom>
            <a:ln w="38100">
              <a:solidFill>
                <a:srgbClr val="0314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ounded Rectangle 37">
              <a:extLst>
                <a:ext uri="{FF2B5EF4-FFF2-40B4-BE49-F238E27FC236}">
                  <a16:creationId xmlns:a16="http://schemas.microsoft.com/office/drawing/2014/main" id="{D6F51CCB-BFB7-DE4A-9DFE-DD2E9B6AFBA7}"/>
                </a:ext>
              </a:extLst>
            </p:cNvPr>
            <p:cNvSpPr/>
            <p:nvPr/>
          </p:nvSpPr>
          <p:spPr>
            <a:xfrm>
              <a:off x="6834996" y="3850819"/>
              <a:ext cx="4250289" cy="960666"/>
            </a:xfrm>
            <a:prstGeom prst="roundRect">
              <a:avLst>
                <a:gd name="adj" fmla="val 0"/>
              </a:avLst>
            </a:prstGeom>
            <a:solidFill>
              <a:srgbClr val="DBF4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B65819C-3073-B048-8875-E99D3E91E867}"/>
                </a:ext>
              </a:extLst>
            </p:cNvPr>
            <p:cNvSpPr txBox="1"/>
            <p:nvPr/>
          </p:nvSpPr>
          <p:spPr>
            <a:xfrm>
              <a:off x="6956633" y="3945621"/>
              <a:ext cx="39413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Avenir Book" panose="02000503020000020003" pitchFamily="2" charset="0"/>
                  <a:ea typeface="Avenir Book" charset="0"/>
                  <a:cs typeface="Avenir Book" charset="0"/>
                </a:rPr>
                <a:t>Top Ranked High Schools </a:t>
              </a:r>
            </a:p>
            <a:p>
              <a:pPr algn="ctr"/>
              <a:r>
                <a:rPr lang="en-US" sz="3200" dirty="0">
                  <a:latin typeface="Avenir Book" panose="02000503020000020003" pitchFamily="2" charset="0"/>
                  <a:ea typeface="Avenir Book" charset="0"/>
                  <a:cs typeface="Avenir Book" charset="0"/>
                </a:rPr>
                <a:t>2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33A95C7-1115-3742-B2E9-7CB994E00390}"/>
                </a:ext>
              </a:extLst>
            </p:cNvPr>
            <p:cNvCxnSpPr>
              <a:cxnSpLocks/>
            </p:cNvCxnSpPr>
            <p:nvPr/>
          </p:nvCxnSpPr>
          <p:spPr>
            <a:xfrm>
              <a:off x="6834996" y="3859357"/>
              <a:ext cx="4250289" cy="0"/>
            </a:xfrm>
            <a:prstGeom prst="line">
              <a:avLst/>
            </a:prstGeom>
            <a:ln w="38100">
              <a:solidFill>
                <a:srgbClr val="0314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1652CED-EB3B-5844-9155-E2E7B822A234}"/>
              </a:ext>
            </a:extLst>
          </p:cNvPr>
          <p:cNvCxnSpPr>
            <a:cxnSpLocks/>
          </p:cNvCxnSpPr>
          <p:nvPr/>
        </p:nvCxnSpPr>
        <p:spPr>
          <a:xfrm>
            <a:off x="1106715" y="5160535"/>
            <a:ext cx="9978570" cy="0"/>
          </a:xfrm>
          <a:prstGeom prst="line">
            <a:avLst/>
          </a:prstGeom>
          <a:ln w="38100">
            <a:solidFill>
              <a:srgbClr val="0314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C4F70BB1-FD32-B94E-99A4-24E5F26E0FBC}"/>
              </a:ext>
            </a:extLst>
          </p:cNvPr>
          <p:cNvSpPr/>
          <p:nvPr/>
        </p:nvSpPr>
        <p:spPr>
          <a:xfrm>
            <a:off x="5439429" y="1521897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600" b="1" dirty="0">
                <a:latin typeface="Avenir Book" panose="02000503020000020003" pitchFamily="2" charset="0"/>
                <a:ea typeface="Avenir Book" charset="0"/>
                <a:cs typeface="Avenir Book" charset="0"/>
              </a:rPr>
              <a:t>% w/ College Education</a:t>
            </a:r>
          </a:p>
          <a:p>
            <a:pPr algn="ctr"/>
            <a:r>
              <a:rPr lang="en-US" sz="2800" dirty="0">
                <a:latin typeface="Avenir Book" panose="02000503020000020003" pitchFamily="2" charset="0"/>
              </a:rPr>
              <a:t>76% - 68,000 people</a:t>
            </a:r>
            <a:r>
              <a:rPr lang="en-US" b="1" dirty="0">
                <a:latin typeface="Avenir Book" panose="02000503020000020003" pitchFamily="2" charset="0"/>
                <a:ea typeface="Avenir Book" charset="0"/>
                <a:cs typeface="Avenir Book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7129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DBC5F3-AFDA-8046-BDEE-E0BB0E4BC399}"/>
              </a:ext>
            </a:extLst>
          </p:cNvPr>
          <p:cNvSpPr txBox="1"/>
          <p:nvPr/>
        </p:nvSpPr>
        <p:spPr>
          <a:xfrm flipH="1">
            <a:off x="-1" y="178253"/>
            <a:ext cx="9091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Somerset, NJ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082DAE-CD2E-AA4A-AA8B-E93589086FE0}"/>
              </a:ext>
            </a:extLst>
          </p:cNvPr>
          <p:cNvSpPr txBox="1"/>
          <p:nvPr/>
        </p:nvSpPr>
        <p:spPr>
          <a:xfrm>
            <a:off x="12358" y="742203"/>
            <a:ext cx="12179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Somerset is the wealthiest county in New Jersey by per capita income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1E21DB0-4C6D-8E4B-A1FA-17BDC1174CDE}"/>
              </a:ext>
            </a:extLst>
          </p:cNvPr>
          <p:cNvGrpSpPr/>
          <p:nvPr/>
        </p:nvGrpSpPr>
        <p:grpSpPr>
          <a:xfrm>
            <a:off x="1106715" y="5160535"/>
            <a:ext cx="9978570" cy="960666"/>
            <a:chOff x="3970855" y="5160535"/>
            <a:chExt cx="4250289" cy="960666"/>
          </a:xfrm>
        </p:grpSpPr>
        <p:sp>
          <p:nvSpPr>
            <p:cNvPr id="5" name="Rounded Rectangle 37">
              <a:extLst>
                <a:ext uri="{FF2B5EF4-FFF2-40B4-BE49-F238E27FC236}">
                  <a16:creationId xmlns:a16="http://schemas.microsoft.com/office/drawing/2014/main" id="{E5F8BC0A-BE1A-6141-B9D3-4BDDFEEC0D6D}"/>
                </a:ext>
              </a:extLst>
            </p:cNvPr>
            <p:cNvSpPr/>
            <p:nvPr/>
          </p:nvSpPr>
          <p:spPr>
            <a:xfrm>
              <a:off x="3970855" y="5160535"/>
              <a:ext cx="4250289" cy="960666"/>
            </a:xfrm>
            <a:prstGeom prst="roundRect">
              <a:avLst>
                <a:gd name="adj" fmla="val 0"/>
              </a:avLst>
            </a:prstGeom>
            <a:solidFill>
              <a:srgbClr val="DBF4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18A918-4EBF-8840-93A0-7B6452885236}"/>
                </a:ext>
              </a:extLst>
            </p:cNvPr>
            <p:cNvSpPr txBox="1"/>
            <p:nvPr/>
          </p:nvSpPr>
          <p:spPr>
            <a:xfrm>
              <a:off x="4092492" y="5255337"/>
              <a:ext cx="41286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venir Book" panose="02000503020000020003" pitchFamily="2" charset="0"/>
                  <a:ea typeface="Avenir Book" charset="0"/>
                  <a:cs typeface="Avenir Book" charset="0"/>
                </a:rPr>
                <a:t>Conclusion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venir Book" panose="02000503020000020003" pitchFamily="2" charset="0"/>
                  <a:ea typeface="Avenir Book" charset="0"/>
                  <a:cs typeface="Avenir Book" charset="0"/>
                </a:rPr>
                <a:t>Somerset is an ideal choice if you are looking to target an affluent and well-education population.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8421E8F-E5F9-2F4F-B096-A2CE0537AA60}"/>
              </a:ext>
            </a:extLst>
          </p:cNvPr>
          <p:cNvGrpSpPr/>
          <p:nvPr/>
        </p:nvGrpSpPr>
        <p:grpSpPr>
          <a:xfrm>
            <a:off x="1564323" y="1415282"/>
            <a:ext cx="9081108" cy="3441506"/>
            <a:chOff x="2004177" y="1369979"/>
            <a:chExt cx="9081108" cy="3441506"/>
          </a:xfrm>
        </p:grpSpPr>
        <p:sp>
          <p:nvSpPr>
            <p:cNvPr id="8" name="Rounded Rectangle 37">
              <a:extLst>
                <a:ext uri="{FF2B5EF4-FFF2-40B4-BE49-F238E27FC236}">
                  <a16:creationId xmlns:a16="http://schemas.microsoft.com/office/drawing/2014/main" id="{56B29AF5-9ABF-594D-A700-E57DA5E1300C}"/>
                </a:ext>
              </a:extLst>
            </p:cNvPr>
            <p:cNvSpPr/>
            <p:nvPr/>
          </p:nvSpPr>
          <p:spPr>
            <a:xfrm>
              <a:off x="2004177" y="1369979"/>
              <a:ext cx="4250289" cy="960666"/>
            </a:xfrm>
            <a:prstGeom prst="roundRect">
              <a:avLst>
                <a:gd name="adj" fmla="val 0"/>
              </a:avLst>
            </a:prstGeom>
            <a:solidFill>
              <a:srgbClr val="06BA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E61249F-0EE5-724A-AF0D-9551C0116680}"/>
                </a:ext>
              </a:extLst>
            </p:cNvPr>
            <p:cNvSpPr txBox="1"/>
            <p:nvPr/>
          </p:nvSpPr>
          <p:spPr>
            <a:xfrm>
              <a:off x="2125814" y="1406411"/>
              <a:ext cx="39413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Avenir Book" panose="02000503020000020003" pitchFamily="2" charset="0"/>
                  <a:ea typeface="Avenir Book" charset="0"/>
                  <a:cs typeface="Avenir Book" charset="0"/>
                </a:rPr>
                <a:t>Standard of Living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  <a:ea typeface="Avenir Book" charset="0"/>
                  <a:cs typeface="Avenir Book" charset="0"/>
                </a:rPr>
                <a:t>MI: $112,000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  <a:ea typeface="Avenir Book" charset="0"/>
                  <a:cs typeface="Avenir Book" charset="0"/>
                </a:rPr>
                <a:t> MHP: $533,000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628B17B-8F4D-C64B-AF4D-C58106997BC9}"/>
                </a:ext>
              </a:extLst>
            </p:cNvPr>
            <p:cNvCxnSpPr>
              <a:cxnSpLocks/>
            </p:cNvCxnSpPr>
            <p:nvPr/>
          </p:nvCxnSpPr>
          <p:spPr>
            <a:xfrm>
              <a:off x="2004177" y="1378517"/>
              <a:ext cx="4250289" cy="0"/>
            </a:xfrm>
            <a:prstGeom prst="line">
              <a:avLst/>
            </a:prstGeom>
            <a:ln w="38100">
              <a:solidFill>
                <a:srgbClr val="0314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37">
              <a:extLst>
                <a:ext uri="{FF2B5EF4-FFF2-40B4-BE49-F238E27FC236}">
                  <a16:creationId xmlns:a16="http://schemas.microsoft.com/office/drawing/2014/main" id="{F413660B-9DB3-5744-8E70-CEFC59D9F5A1}"/>
                </a:ext>
              </a:extLst>
            </p:cNvPr>
            <p:cNvSpPr/>
            <p:nvPr/>
          </p:nvSpPr>
          <p:spPr>
            <a:xfrm>
              <a:off x="2004177" y="2610399"/>
              <a:ext cx="4250289" cy="960666"/>
            </a:xfrm>
            <a:prstGeom prst="roundRect">
              <a:avLst>
                <a:gd name="adj" fmla="val 0"/>
              </a:avLst>
            </a:prstGeom>
            <a:solidFill>
              <a:srgbClr val="DBF4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760B015-2A88-F847-B454-C3E5CB2985B2}"/>
                </a:ext>
              </a:extLst>
            </p:cNvPr>
            <p:cNvSpPr txBox="1"/>
            <p:nvPr/>
          </p:nvSpPr>
          <p:spPr>
            <a:xfrm>
              <a:off x="2125814" y="2705201"/>
              <a:ext cx="3941300" cy="769441"/>
            </a:xfrm>
            <a:prstGeom prst="rect">
              <a:avLst/>
            </a:prstGeom>
            <a:solidFill>
              <a:srgbClr val="DBF4F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Avenir Book" panose="02000503020000020003" pitchFamily="2" charset="0"/>
                  <a:ea typeface="Avenir Book" charset="0"/>
                  <a:cs typeface="Avenir Book" charset="0"/>
                </a:rPr>
                <a:t>% of 15-19 yr. olds</a:t>
              </a:r>
            </a:p>
            <a:p>
              <a:pPr algn="ctr"/>
              <a:r>
                <a:rPr lang="en-US" sz="2800" dirty="0">
                  <a:latin typeface="Avenir Book" panose="02000503020000020003" pitchFamily="2" charset="0"/>
                  <a:ea typeface="Avenir Book" charset="0"/>
                  <a:cs typeface="Avenir Book" charset="0"/>
                </a:rPr>
                <a:t>16.8% - 4,162 people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F24BCC6-25A0-C948-A33D-45425E20C11A}"/>
                </a:ext>
              </a:extLst>
            </p:cNvPr>
            <p:cNvCxnSpPr>
              <a:cxnSpLocks/>
            </p:cNvCxnSpPr>
            <p:nvPr/>
          </p:nvCxnSpPr>
          <p:spPr>
            <a:xfrm>
              <a:off x="2004177" y="2618937"/>
              <a:ext cx="4250289" cy="0"/>
            </a:xfrm>
            <a:prstGeom prst="line">
              <a:avLst/>
            </a:prstGeom>
            <a:ln w="38100">
              <a:solidFill>
                <a:srgbClr val="0314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37">
              <a:extLst>
                <a:ext uri="{FF2B5EF4-FFF2-40B4-BE49-F238E27FC236}">
                  <a16:creationId xmlns:a16="http://schemas.microsoft.com/office/drawing/2014/main" id="{3857892B-E7AC-4949-AC4E-FCFAE1BA7CD1}"/>
                </a:ext>
              </a:extLst>
            </p:cNvPr>
            <p:cNvSpPr/>
            <p:nvPr/>
          </p:nvSpPr>
          <p:spPr>
            <a:xfrm>
              <a:off x="6834996" y="1369979"/>
              <a:ext cx="4250289" cy="960666"/>
            </a:xfrm>
            <a:prstGeom prst="roundRect">
              <a:avLst>
                <a:gd name="adj" fmla="val 0"/>
              </a:avLst>
            </a:prstGeom>
            <a:solidFill>
              <a:srgbClr val="06BA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0E3D80-5F25-F742-BA82-9687495C514D}"/>
                </a:ext>
              </a:extLst>
            </p:cNvPr>
            <p:cNvSpPr txBox="1"/>
            <p:nvPr/>
          </p:nvSpPr>
          <p:spPr>
            <a:xfrm>
              <a:off x="6973569" y="1464781"/>
              <a:ext cx="39413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200" dirty="0">
                <a:latin typeface="Avenir Book" panose="02000503020000020003" pitchFamily="2" charset="0"/>
                <a:ea typeface="Avenir Book" charset="0"/>
                <a:cs typeface="Avenir Book" charset="0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581CD2B-B9E7-364B-8E33-651028DBF1AB}"/>
                </a:ext>
              </a:extLst>
            </p:cNvPr>
            <p:cNvCxnSpPr>
              <a:cxnSpLocks/>
            </p:cNvCxnSpPr>
            <p:nvPr/>
          </p:nvCxnSpPr>
          <p:spPr>
            <a:xfrm>
              <a:off x="6834996" y="1378517"/>
              <a:ext cx="4250289" cy="0"/>
            </a:xfrm>
            <a:prstGeom prst="line">
              <a:avLst/>
            </a:prstGeom>
            <a:ln w="38100">
              <a:solidFill>
                <a:srgbClr val="0314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37">
              <a:extLst>
                <a:ext uri="{FF2B5EF4-FFF2-40B4-BE49-F238E27FC236}">
                  <a16:creationId xmlns:a16="http://schemas.microsoft.com/office/drawing/2014/main" id="{D14F9971-C8A2-6A44-8C7B-52A3854FFE8C}"/>
                </a:ext>
              </a:extLst>
            </p:cNvPr>
            <p:cNvSpPr/>
            <p:nvPr/>
          </p:nvSpPr>
          <p:spPr>
            <a:xfrm>
              <a:off x="6834996" y="2610399"/>
              <a:ext cx="4250289" cy="960666"/>
            </a:xfrm>
            <a:prstGeom prst="roundRect">
              <a:avLst>
                <a:gd name="adj" fmla="val 0"/>
              </a:avLst>
            </a:prstGeom>
            <a:solidFill>
              <a:srgbClr val="DBF4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8404A4D-5F3F-EC4A-84D3-42EA9EDD429E}"/>
                </a:ext>
              </a:extLst>
            </p:cNvPr>
            <p:cNvSpPr txBox="1"/>
            <p:nvPr/>
          </p:nvSpPr>
          <p:spPr>
            <a:xfrm>
              <a:off x="6956633" y="2705201"/>
              <a:ext cx="39413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Avenir Book" panose="02000503020000020003" pitchFamily="2" charset="0"/>
                  <a:ea typeface="Avenir Book" charset="0"/>
                  <a:cs typeface="Avenir Book" charset="0"/>
                </a:rPr>
                <a:t>% of Asian + White Pop.</a:t>
              </a:r>
            </a:p>
            <a:p>
              <a:pPr algn="ctr"/>
              <a:r>
                <a:rPr lang="en-US" sz="1600" b="1" dirty="0">
                  <a:latin typeface="Avenir Book" panose="02000503020000020003" pitchFamily="2" charset="0"/>
                  <a:ea typeface="Avenir Book" charset="0"/>
                  <a:cs typeface="Avenir Book" charset="0"/>
                </a:rPr>
                <a:t>18.6% - 4,608 people </a:t>
              </a:r>
            </a:p>
            <a:p>
              <a:pPr algn="ctr"/>
              <a:r>
                <a:rPr lang="en-US" sz="1600" b="1" dirty="0">
                  <a:latin typeface="Avenir Book" panose="02000503020000020003" pitchFamily="2" charset="0"/>
                  <a:ea typeface="Avenir Book" charset="0"/>
                  <a:cs typeface="Avenir Book" charset="0"/>
                </a:rPr>
                <a:t>37% - 9,168 people </a:t>
              </a:r>
            </a:p>
            <a:p>
              <a:pPr algn="ctr"/>
              <a:endParaRPr lang="en-US" sz="1600" b="1" dirty="0">
                <a:latin typeface="Avenir Book" panose="02000503020000020003" pitchFamily="2" charset="0"/>
                <a:ea typeface="Avenir Book" charset="0"/>
                <a:cs typeface="Avenir Book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0B864D4-656D-DB43-A584-62CADF1FBEFB}"/>
                </a:ext>
              </a:extLst>
            </p:cNvPr>
            <p:cNvCxnSpPr>
              <a:cxnSpLocks/>
            </p:cNvCxnSpPr>
            <p:nvPr/>
          </p:nvCxnSpPr>
          <p:spPr>
            <a:xfrm>
              <a:off x="6834996" y="2618937"/>
              <a:ext cx="4250289" cy="0"/>
            </a:xfrm>
            <a:prstGeom prst="line">
              <a:avLst/>
            </a:prstGeom>
            <a:ln w="38100">
              <a:solidFill>
                <a:srgbClr val="0314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ounded Rectangle 37">
              <a:extLst>
                <a:ext uri="{FF2B5EF4-FFF2-40B4-BE49-F238E27FC236}">
                  <a16:creationId xmlns:a16="http://schemas.microsoft.com/office/drawing/2014/main" id="{F85293E7-B113-3B44-96EC-0F5172D7B78D}"/>
                </a:ext>
              </a:extLst>
            </p:cNvPr>
            <p:cNvSpPr/>
            <p:nvPr/>
          </p:nvSpPr>
          <p:spPr>
            <a:xfrm>
              <a:off x="2004177" y="3850819"/>
              <a:ext cx="4250289" cy="960666"/>
            </a:xfrm>
            <a:prstGeom prst="roundRect">
              <a:avLst>
                <a:gd name="adj" fmla="val 0"/>
              </a:avLst>
            </a:prstGeom>
            <a:solidFill>
              <a:srgbClr val="DBF4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429940-BDC3-4F4F-9F97-50460FFAF4A3}"/>
                </a:ext>
              </a:extLst>
            </p:cNvPr>
            <p:cNvSpPr txBox="1"/>
            <p:nvPr/>
          </p:nvSpPr>
          <p:spPr>
            <a:xfrm>
              <a:off x="2125814" y="3945621"/>
              <a:ext cx="39413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Avenir Book" panose="02000503020000020003" pitchFamily="2" charset="0"/>
                  <a:ea typeface="Avenir Book" charset="0"/>
                  <a:cs typeface="Avenir Book" charset="0"/>
                </a:rPr>
                <a:t>$ spent on Education</a:t>
              </a:r>
            </a:p>
            <a:p>
              <a:pPr algn="ctr"/>
              <a:r>
                <a:rPr lang="en-US" sz="3200" dirty="0">
                  <a:latin typeface="Avenir Book" panose="02000503020000020003" pitchFamily="2" charset="0"/>
                  <a:ea typeface="Avenir Book" charset="0"/>
                  <a:cs typeface="Avenir Book" charset="0"/>
                </a:rPr>
                <a:t>$8,496 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7AA008F-FE02-1C4A-9998-F495AECD8801}"/>
                </a:ext>
              </a:extLst>
            </p:cNvPr>
            <p:cNvCxnSpPr>
              <a:cxnSpLocks/>
            </p:cNvCxnSpPr>
            <p:nvPr/>
          </p:nvCxnSpPr>
          <p:spPr>
            <a:xfrm>
              <a:off x="2004177" y="3859357"/>
              <a:ext cx="4250289" cy="0"/>
            </a:xfrm>
            <a:prstGeom prst="line">
              <a:avLst/>
            </a:prstGeom>
            <a:ln w="38100">
              <a:solidFill>
                <a:srgbClr val="0314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ounded Rectangle 37">
              <a:extLst>
                <a:ext uri="{FF2B5EF4-FFF2-40B4-BE49-F238E27FC236}">
                  <a16:creationId xmlns:a16="http://schemas.microsoft.com/office/drawing/2014/main" id="{B5F137BC-827B-5048-8548-EADFE74A5320}"/>
                </a:ext>
              </a:extLst>
            </p:cNvPr>
            <p:cNvSpPr/>
            <p:nvPr/>
          </p:nvSpPr>
          <p:spPr>
            <a:xfrm>
              <a:off x="6834996" y="3850819"/>
              <a:ext cx="4250289" cy="960666"/>
            </a:xfrm>
            <a:prstGeom prst="roundRect">
              <a:avLst>
                <a:gd name="adj" fmla="val 0"/>
              </a:avLst>
            </a:prstGeom>
            <a:solidFill>
              <a:srgbClr val="DBF4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0F10DE-A89F-6F41-841A-431D391C7965}"/>
                </a:ext>
              </a:extLst>
            </p:cNvPr>
            <p:cNvSpPr txBox="1"/>
            <p:nvPr/>
          </p:nvSpPr>
          <p:spPr>
            <a:xfrm>
              <a:off x="6956633" y="3945621"/>
              <a:ext cx="39413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Avenir Book" panose="02000503020000020003" pitchFamily="2" charset="0"/>
                  <a:ea typeface="Avenir Book" charset="0"/>
                  <a:cs typeface="Avenir Book" charset="0"/>
                </a:rPr>
                <a:t>Top Ranked High Schools </a:t>
              </a:r>
            </a:p>
            <a:p>
              <a:pPr algn="ctr"/>
              <a:r>
                <a:rPr lang="en-US" sz="3200" dirty="0">
                  <a:latin typeface="Avenir Book" panose="02000503020000020003" pitchFamily="2" charset="0"/>
                  <a:ea typeface="Avenir Book" charset="0"/>
                  <a:cs typeface="Avenir Book" charset="0"/>
                </a:rPr>
                <a:t>2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C872A8C-8231-5647-90FD-EF086FBD77B7}"/>
                </a:ext>
              </a:extLst>
            </p:cNvPr>
            <p:cNvCxnSpPr>
              <a:cxnSpLocks/>
            </p:cNvCxnSpPr>
            <p:nvPr/>
          </p:nvCxnSpPr>
          <p:spPr>
            <a:xfrm>
              <a:off x="6834996" y="3859357"/>
              <a:ext cx="4250289" cy="0"/>
            </a:xfrm>
            <a:prstGeom prst="line">
              <a:avLst/>
            </a:prstGeom>
            <a:ln w="38100">
              <a:solidFill>
                <a:srgbClr val="03146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A12CAE9-8749-734C-852B-E0FCAA31183D}"/>
              </a:ext>
            </a:extLst>
          </p:cNvPr>
          <p:cNvCxnSpPr>
            <a:cxnSpLocks/>
          </p:cNvCxnSpPr>
          <p:nvPr/>
        </p:nvCxnSpPr>
        <p:spPr>
          <a:xfrm>
            <a:off x="1106715" y="5160535"/>
            <a:ext cx="9978570" cy="0"/>
          </a:xfrm>
          <a:prstGeom prst="line">
            <a:avLst/>
          </a:prstGeom>
          <a:ln w="38100">
            <a:solidFill>
              <a:srgbClr val="0314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F3BFD21C-3C24-C34C-A819-76A9C81472F2}"/>
              </a:ext>
            </a:extLst>
          </p:cNvPr>
          <p:cNvSpPr/>
          <p:nvPr/>
        </p:nvSpPr>
        <p:spPr>
          <a:xfrm>
            <a:off x="5439429" y="1472718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600" b="1" dirty="0">
                <a:latin typeface="Avenir Book" panose="02000503020000020003" pitchFamily="2" charset="0"/>
                <a:ea typeface="Avenir Book" charset="0"/>
                <a:cs typeface="Avenir Book" charset="0"/>
              </a:rPr>
              <a:t>% w/ College Education</a:t>
            </a:r>
          </a:p>
          <a:p>
            <a:pPr algn="ctr"/>
            <a:r>
              <a:rPr lang="en-US" sz="2800" dirty="0">
                <a:latin typeface="Avenir Book" panose="02000503020000020003" pitchFamily="2" charset="0"/>
              </a:rPr>
              <a:t>86% - 21,309 people</a:t>
            </a:r>
            <a:r>
              <a:rPr lang="en-US" b="1" dirty="0">
                <a:latin typeface="Avenir Book" panose="02000503020000020003" pitchFamily="2" charset="0"/>
                <a:ea typeface="Avenir Book" charset="0"/>
                <a:cs typeface="Avenir Book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2696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47C698-10E2-0C4B-A654-9366EF8FF8A2}"/>
              </a:ext>
            </a:extLst>
          </p:cNvPr>
          <p:cNvSpPr txBox="1"/>
          <p:nvPr/>
        </p:nvSpPr>
        <p:spPr>
          <a:xfrm flipH="1">
            <a:off x="-1" y="178253"/>
            <a:ext cx="9091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Cambridge, MA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8B0880-4B2F-1D4C-992D-731F8C1C4D87}"/>
              </a:ext>
            </a:extLst>
          </p:cNvPr>
          <p:cNvSpPr txBox="1"/>
          <p:nvPr/>
        </p:nvSpPr>
        <p:spPr>
          <a:xfrm>
            <a:off x="12358" y="742203"/>
            <a:ext cx="12179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Cambridge, Massachusetts is home to Harvard and MIT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9C4A51-1F88-9645-A806-E72686677723}"/>
              </a:ext>
            </a:extLst>
          </p:cNvPr>
          <p:cNvGrpSpPr/>
          <p:nvPr/>
        </p:nvGrpSpPr>
        <p:grpSpPr>
          <a:xfrm>
            <a:off x="1106715" y="5160535"/>
            <a:ext cx="9978570" cy="960666"/>
            <a:chOff x="3970855" y="5160535"/>
            <a:chExt cx="4250289" cy="960666"/>
          </a:xfrm>
        </p:grpSpPr>
        <p:sp>
          <p:nvSpPr>
            <p:cNvPr id="5" name="Rounded Rectangle 37">
              <a:extLst>
                <a:ext uri="{FF2B5EF4-FFF2-40B4-BE49-F238E27FC236}">
                  <a16:creationId xmlns:a16="http://schemas.microsoft.com/office/drawing/2014/main" id="{E8E4A529-DFAB-3C4C-B6FB-0A4CEA2FDB8A}"/>
                </a:ext>
              </a:extLst>
            </p:cNvPr>
            <p:cNvSpPr/>
            <p:nvPr/>
          </p:nvSpPr>
          <p:spPr>
            <a:xfrm>
              <a:off x="3970855" y="5160535"/>
              <a:ext cx="4250289" cy="960666"/>
            </a:xfrm>
            <a:prstGeom prst="roundRect">
              <a:avLst>
                <a:gd name="adj" fmla="val 0"/>
              </a:avLst>
            </a:prstGeom>
            <a:solidFill>
              <a:srgbClr val="DBF4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Book" panose="02000503020000020003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DE7DA0-500F-D544-A5E2-6E676160C1B8}"/>
                </a:ext>
              </a:extLst>
            </p:cNvPr>
            <p:cNvSpPr txBox="1"/>
            <p:nvPr/>
          </p:nvSpPr>
          <p:spPr>
            <a:xfrm>
              <a:off x="4092492" y="5255337"/>
              <a:ext cx="39413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venir Book" panose="02000503020000020003" pitchFamily="2" charset="0"/>
                  <a:ea typeface="Avenir Book" charset="0"/>
                  <a:cs typeface="Avenir Book" charset="0"/>
                </a:rPr>
                <a:t>Conclusion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venir Book" panose="02000503020000020003" pitchFamily="2" charset="0"/>
                  <a:ea typeface="Avenir Book" charset="0"/>
                  <a:cs typeface="Avenir Book" charset="0"/>
                </a:rPr>
                <a:t>Cambridge is an ideal choice if you are looking to target a predominantly middle class city with a high percentage of residents between the ages of 15 and 19. </a:t>
              </a:r>
            </a:p>
          </p:txBody>
        </p:sp>
      </p:grpSp>
      <p:sp>
        <p:nvSpPr>
          <p:cNvPr id="8" name="Rounded Rectangle 37">
            <a:extLst>
              <a:ext uri="{FF2B5EF4-FFF2-40B4-BE49-F238E27FC236}">
                <a16:creationId xmlns:a16="http://schemas.microsoft.com/office/drawing/2014/main" id="{BD6A9B7B-A1BD-6F46-B908-B257F64E541A}"/>
              </a:ext>
            </a:extLst>
          </p:cNvPr>
          <p:cNvSpPr/>
          <p:nvPr/>
        </p:nvSpPr>
        <p:spPr>
          <a:xfrm>
            <a:off x="1564323" y="1415282"/>
            <a:ext cx="4250289" cy="960666"/>
          </a:xfrm>
          <a:prstGeom prst="roundRect">
            <a:avLst>
              <a:gd name="adj" fmla="val 0"/>
            </a:avLst>
          </a:prstGeom>
          <a:solidFill>
            <a:srgbClr val="06B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6C70A4-371B-E04D-B3D8-82B193C912EA}"/>
              </a:ext>
            </a:extLst>
          </p:cNvPr>
          <p:cNvSpPr txBox="1"/>
          <p:nvPr/>
        </p:nvSpPr>
        <p:spPr>
          <a:xfrm>
            <a:off x="1685960" y="1444355"/>
            <a:ext cx="3941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venir Book" panose="02000503020000020003" pitchFamily="2" charset="0"/>
                <a:ea typeface="Avenir Book" charset="0"/>
                <a:cs typeface="Avenir Book" charset="0"/>
              </a:rPr>
              <a:t>Standard of Living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  <a:ea typeface="Avenir Book" charset="0"/>
                <a:cs typeface="Avenir Book" charset="0"/>
              </a:rPr>
              <a:t>MI: $89,000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  <a:ea typeface="Avenir Book" charset="0"/>
                <a:cs typeface="Avenir Book" charset="0"/>
              </a:rPr>
              <a:t> MHP: $670,000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049FCA-55DE-4D44-9345-91922FA35BF7}"/>
              </a:ext>
            </a:extLst>
          </p:cNvPr>
          <p:cNvCxnSpPr>
            <a:cxnSpLocks/>
          </p:cNvCxnSpPr>
          <p:nvPr/>
        </p:nvCxnSpPr>
        <p:spPr>
          <a:xfrm>
            <a:off x="1564323" y="1423820"/>
            <a:ext cx="4250289" cy="0"/>
          </a:xfrm>
          <a:prstGeom prst="line">
            <a:avLst/>
          </a:prstGeom>
          <a:ln w="38100">
            <a:solidFill>
              <a:srgbClr val="0314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37">
            <a:extLst>
              <a:ext uri="{FF2B5EF4-FFF2-40B4-BE49-F238E27FC236}">
                <a16:creationId xmlns:a16="http://schemas.microsoft.com/office/drawing/2014/main" id="{0A1BE15D-F938-2E43-B261-4340594BBCE3}"/>
              </a:ext>
            </a:extLst>
          </p:cNvPr>
          <p:cNvSpPr/>
          <p:nvPr/>
        </p:nvSpPr>
        <p:spPr>
          <a:xfrm>
            <a:off x="1564323" y="3896122"/>
            <a:ext cx="4250289" cy="960666"/>
          </a:xfrm>
          <a:prstGeom prst="roundRect">
            <a:avLst>
              <a:gd name="adj" fmla="val 0"/>
            </a:avLst>
          </a:prstGeom>
          <a:solidFill>
            <a:srgbClr val="DBF4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Avenir Book" panose="02000503020000020003" pitchFamily="2" charset="0"/>
              </a:rPr>
              <a:t>$1,640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7A6B48-75DE-FC42-B30C-FC3093FB3DFC}"/>
              </a:ext>
            </a:extLst>
          </p:cNvPr>
          <p:cNvSpPr txBox="1"/>
          <p:nvPr/>
        </p:nvSpPr>
        <p:spPr>
          <a:xfrm>
            <a:off x="1685960" y="4002920"/>
            <a:ext cx="3941300" cy="338554"/>
          </a:xfrm>
          <a:prstGeom prst="rect">
            <a:avLst/>
          </a:prstGeom>
          <a:solidFill>
            <a:srgbClr val="DBF4F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venir Book" panose="02000503020000020003" pitchFamily="2" charset="0"/>
                <a:ea typeface="Avenir Book" charset="0"/>
                <a:cs typeface="Avenir Book" charset="0"/>
              </a:rPr>
              <a:t>$ spent on Education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D8200F-5E39-1E41-883D-43BD5A2170AF}"/>
              </a:ext>
            </a:extLst>
          </p:cNvPr>
          <p:cNvCxnSpPr>
            <a:cxnSpLocks/>
          </p:cNvCxnSpPr>
          <p:nvPr/>
        </p:nvCxnSpPr>
        <p:spPr>
          <a:xfrm>
            <a:off x="1564323" y="3916656"/>
            <a:ext cx="4250289" cy="0"/>
          </a:xfrm>
          <a:prstGeom prst="line">
            <a:avLst/>
          </a:prstGeom>
          <a:ln w="38100">
            <a:solidFill>
              <a:srgbClr val="0314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37">
            <a:extLst>
              <a:ext uri="{FF2B5EF4-FFF2-40B4-BE49-F238E27FC236}">
                <a16:creationId xmlns:a16="http://schemas.microsoft.com/office/drawing/2014/main" id="{4C69843D-838F-A44C-8926-8A528118718E}"/>
              </a:ext>
            </a:extLst>
          </p:cNvPr>
          <p:cNvSpPr/>
          <p:nvPr/>
        </p:nvSpPr>
        <p:spPr>
          <a:xfrm>
            <a:off x="6395142" y="2655702"/>
            <a:ext cx="4250289" cy="960666"/>
          </a:xfrm>
          <a:prstGeom prst="roundRect">
            <a:avLst>
              <a:gd name="adj" fmla="val 0"/>
            </a:avLst>
          </a:prstGeom>
          <a:solidFill>
            <a:srgbClr val="DBF4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7EB6A4-C799-8A45-AEF7-151AE15248E4}"/>
              </a:ext>
            </a:extLst>
          </p:cNvPr>
          <p:cNvSpPr txBox="1"/>
          <p:nvPr/>
        </p:nvSpPr>
        <p:spPr>
          <a:xfrm>
            <a:off x="6516779" y="2750504"/>
            <a:ext cx="394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venir Book" panose="02000503020000020003" pitchFamily="2" charset="0"/>
                <a:ea typeface="Avenir Book" charset="0"/>
                <a:cs typeface="Avenir Book" charset="0"/>
              </a:rPr>
              <a:t>% of Asian + White Pop.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  <a:ea typeface="Avenir Book" charset="0"/>
                <a:cs typeface="Avenir Book" charset="0"/>
              </a:rPr>
              <a:t>15% - 15,900  people </a:t>
            </a:r>
          </a:p>
          <a:p>
            <a:pPr algn="ctr"/>
            <a:r>
              <a:rPr lang="en-US" sz="1600" dirty="0">
                <a:latin typeface="Avenir Book" panose="02000503020000020003" pitchFamily="2" charset="0"/>
                <a:ea typeface="Avenir Book" charset="0"/>
                <a:cs typeface="Avenir Book" charset="0"/>
              </a:rPr>
              <a:t>66% - 75,000 people 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FB2E5DE-D87B-8E4A-BC48-8A301525D66B}"/>
              </a:ext>
            </a:extLst>
          </p:cNvPr>
          <p:cNvCxnSpPr>
            <a:cxnSpLocks/>
          </p:cNvCxnSpPr>
          <p:nvPr/>
        </p:nvCxnSpPr>
        <p:spPr>
          <a:xfrm>
            <a:off x="6395142" y="2664240"/>
            <a:ext cx="4250289" cy="0"/>
          </a:xfrm>
          <a:prstGeom prst="line">
            <a:avLst/>
          </a:prstGeom>
          <a:ln w="38100">
            <a:solidFill>
              <a:srgbClr val="0314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37">
            <a:extLst>
              <a:ext uri="{FF2B5EF4-FFF2-40B4-BE49-F238E27FC236}">
                <a16:creationId xmlns:a16="http://schemas.microsoft.com/office/drawing/2014/main" id="{B612F437-E28E-A24E-9C95-35357DE715FD}"/>
              </a:ext>
            </a:extLst>
          </p:cNvPr>
          <p:cNvSpPr/>
          <p:nvPr/>
        </p:nvSpPr>
        <p:spPr>
          <a:xfrm>
            <a:off x="6395142" y="1415282"/>
            <a:ext cx="4250289" cy="960666"/>
          </a:xfrm>
          <a:prstGeom prst="roundRect">
            <a:avLst>
              <a:gd name="adj" fmla="val 0"/>
            </a:avLst>
          </a:prstGeom>
          <a:solidFill>
            <a:srgbClr val="DBF4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2E4E22-CC6B-E043-BC6C-2574D6EB4922}"/>
              </a:ext>
            </a:extLst>
          </p:cNvPr>
          <p:cNvSpPr txBox="1"/>
          <p:nvPr/>
        </p:nvSpPr>
        <p:spPr>
          <a:xfrm>
            <a:off x="6516779" y="1510084"/>
            <a:ext cx="3941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venir Book" panose="02000503020000020003" pitchFamily="2" charset="0"/>
                <a:ea typeface="Avenir Book" charset="0"/>
                <a:cs typeface="Avenir Book" charset="0"/>
              </a:rPr>
              <a:t>% w/ College Education</a:t>
            </a:r>
          </a:p>
          <a:p>
            <a:pPr algn="ctr"/>
            <a:r>
              <a:rPr lang="en-US" sz="2800" dirty="0">
                <a:latin typeface="Avenir Book" panose="02000503020000020003" pitchFamily="2" charset="0"/>
                <a:ea typeface="Avenir Book" charset="0"/>
                <a:cs typeface="Avenir Book" charset="0"/>
              </a:rPr>
              <a:t>75% - 85,000 people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871F87A-1743-DF42-B487-463FD7B969EC}"/>
              </a:ext>
            </a:extLst>
          </p:cNvPr>
          <p:cNvCxnSpPr>
            <a:cxnSpLocks/>
          </p:cNvCxnSpPr>
          <p:nvPr/>
        </p:nvCxnSpPr>
        <p:spPr>
          <a:xfrm>
            <a:off x="6395142" y="1423820"/>
            <a:ext cx="4250289" cy="0"/>
          </a:xfrm>
          <a:prstGeom prst="line">
            <a:avLst/>
          </a:prstGeom>
          <a:ln w="38100">
            <a:solidFill>
              <a:srgbClr val="0314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37">
            <a:extLst>
              <a:ext uri="{FF2B5EF4-FFF2-40B4-BE49-F238E27FC236}">
                <a16:creationId xmlns:a16="http://schemas.microsoft.com/office/drawing/2014/main" id="{B8DE6978-B23B-7B4B-B89A-B890328B7646}"/>
              </a:ext>
            </a:extLst>
          </p:cNvPr>
          <p:cNvSpPr/>
          <p:nvPr/>
        </p:nvSpPr>
        <p:spPr>
          <a:xfrm>
            <a:off x="6395142" y="3896122"/>
            <a:ext cx="4250289" cy="960666"/>
          </a:xfrm>
          <a:prstGeom prst="roundRect">
            <a:avLst>
              <a:gd name="adj" fmla="val 0"/>
            </a:avLst>
          </a:prstGeom>
          <a:solidFill>
            <a:srgbClr val="DBF4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C40520-8667-644F-8830-E58D1C418106}"/>
              </a:ext>
            </a:extLst>
          </p:cNvPr>
          <p:cNvSpPr txBox="1"/>
          <p:nvPr/>
        </p:nvSpPr>
        <p:spPr>
          <a:xfrm>
            <a:off x="6516779" y="3990924"/>
            <a:ext cx="394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venir Book" panose="02000503020000020003" pitchFamily="2" charset="0"/>
                <a:ea typeface="Avenir Book" charset="0"/>
                <a:cs typeface="Avenir Book" charset="0"/>
              </a:rPr>
              <a:t>Top Ranked High Schools </a:t>
            </a:r>
          </a:p>
          <a:p>
            <a:pPr algn="ctr"/>
            <a:r>
              <a:rPr lang="en-US" sz="3200" dirty="0">
                <a:latin typeface="Avenir Book" panose="02000503020000020003" pitchFamily="2" charset="0"/>
                <a:ea typeface="Avenir Book" charset="0"/>
                <a:cs typeface="Avenir Book" charset="0"/>
              </a:rPr>
              <a:t>3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FF819D-36FA-1449-B759-E0381772A2B8}"/>
              </a:ext>
            </a:extLst>
          </p:cNvPr>
          <p:cNvCxnSpPr>
            <a:cxnSpLocks/>
          </p:cNvCxnSpPr>
          <p:nvPr/>
        </p:nvCxnSpPr>
        <p:spPr>
          <a:xfrm>
            <a:off x="6395142" y="3904660"/>
            <a:ext cx="4250289" cy="0"/>
          </a:xfrm>
          <a:prstGeom prst="line">
            <a:avLst/>
          </a:prstGeom>
          <a:ln w="38100">
            <a:solidFill>
              <a:srgbClr val="0314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9B9DE72-B49D-3D4C-8004-8EBD3FB95A32}"/>
              </a:ext>
            </a:extLst>
          </p:cNvPr>
          <p:cNvCxnSpPr>
            <a:cxnSpLocks/>
          </p:cNvCxnSpPr>
          <p:nvPr/>
        </p:nvCxnSpPr>
        <p:spPr>
          <a:xfrm>
            <a:off x="1106715" y="5160535"/>
            <a:ext cx="9978570" cy="0"/>
          </a:xfrm>
          <a:prstGeom prst="line">
            <a:avLst/>
          </a:prstGeom>
          <a:ln w="38100">
            <a:solidFill>
              <a:srgbClr val="0314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37">
            <a:extLst>
              <a:ext uri="{FF2B5EF4-FFF2-40B4-BE49-F238E27FC236}">
                <a16:creationId xmlns:a16="http://schemas.microsoft.com/office/drawing/2014/main" id="{41499398-255B-AF40-9999-47386F16A34B}"/>
              </a:ext>
            </a:extLst>
          </p:cNvPr>
          <p:cNvSpPr/>
          <p:nvPr/>
        </p:nvSpPr>
        <p:spPr>
          <a:xfrm>
            <a:off x="1564323" y="2655702"/>
            <a:ext cx="4250289" cy="960666"/>
          </a:xfrm>
          <a:prstGeom prst="roundRect">
            <a:avLst>
              <a:gd name="adj" fmla="val 0"/>
            </a:avLst>
          </a:prstGeom>
          <a:solidFill>
            <a:srgbClr val="06B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0CD7DA-19EE-AD49-9869-041C3A6F3DC6}"/>
              </a:ext>
            </a:extLst>
          </p:cNvPr>
          <p:cNvSpPr txBox="1"/>
          <p:nvPr/>
        </p:nvSpPr>
        <p:spPr>
          <a:xfrm>
            <a:off x="1685960" y="2750504"/>
            <a:ext cx="3941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200" dirty="0">
              <a:latin typeface="Avenir Book" panose="02000503020000020003" pitchFamily="2" charset="0"/>
              <a:ea typeface="Avenir Book" charset="0"/>
              <a:cs typeface="Avenir Book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840506F-00F7-DD49-B93C-5FF1F43CD2E4}"/>
              </a:ext>
            </a:extLst>
          </p:cNvPr>
          <p:cNvCxnSpPr>
            <a:cxnSpLocks/>
          </p:cNvCxnSpPr>
          <p:nvPr/>
        </p:nvCxnSpPr>
        <p:spPr>
          <a:xfrm>
            <a:off x="1564323" y="2664240"/>
            <a:ext cx="4250289" cy="0"/>
          </a:xfrm>
          <a:prstGeom prst="line">
            <a:avLst/>
          </a:prstGeom>
          <a:ln w="38100">
            <a:solidFill>
              <a:srgbClr val="0314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6AFC89DE-7F0A-EF4E-B7D3-23148B2FADB0}"/>
              </a:ext>
            </a:extLst>
          </p:cNvPr>
          <p:cNvSpPr/>
          <p:nvPr/>
        </p:nvSpPr>
        <p:spPr>
          <a:xfrm>
            <a:off x="1564323" y="2748877"/>
            <a:ext cx="422693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Avenir Book" panose="02000503020000020003" pitchFamily="2" charset="0"/>
                <a:ea typeface="Avenir Book" charset="0"/>
                <a:cs typeface="Avenir Book" charset="0"/>
              </a:rPr>
              <a:t>% of 15-19 yr. olds</a:t>
            </a:r>
          </a:p>
          <a:p>
            <a:pPr algn="ctr"/>
            <a:r>
              <a:rPr lang="en-US" sz="2800" dirty="0">
                <a:latin typeface="Avenir Book" panose="02000503020000020003" pitchFamily="2" charset="0"/>
                <a:ea typeface="Avenir Book" charset="0"/>
                <a:cs typeface="Avenir Book" charset="0"/>
              </a:rPr>
              <a:t>10.0% - 11,800 people</a:t>
            </a:r>
          </a:p>
        </p:txBody>
      </p:sp>
    </p:spTree>
    <p:extLst>
      <p:ext uri="{BB962C8B-B14F-4D97-AF65-F5344CB8AC3E}">
        <p14:creationId xmlns:p14="http://schemas.microsoft.com/office/powerpoint/2010/main" val="1780525696"/>
      </p:ext>
    </p:extLst>
  </p:cSld>
  <p:clrMapOvr>
    <a:masterClrMapping/>
  </p:clrMapOvr>
</p:sld>
</file>

<file path=ppt/theme/theme1.xml><?xml version="1.0" encoding="utf-8"?>
<a:theme xmlns:a="http://schemas.openxmlformats.org/drawingml/2006/main" name="Deck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1045</TotalTime>
  <Words>1555</Words>
  <Application>Microsoft Macintosh PowerPoint</Application>
  <PresentationFormat>Widescreen</PresentationFormat>
  <Paragraphs>332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Avenir</vt:lpstr>
      <vt:lpstr>Avenir Book</vt:lpstr>
      <vt:lpstr>Avenir Heavy</vt:lpstr>
      <vt:lpstr>Calibri</vt:lpstr>
      <vt:lpstr>Times New Roman</vt:lpstr>
      <vt:lpstr>Wingdings 2</vt:lpstr>
      <vt:lpstr>Deck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Dhaval Patel</dc:creator>
  <cp:lastModifiedBy>Dhaval Patel</cp:lastModifiedBy>
  <cp:revision>69</cp:revision>
  <dcterms:created xsi:type="dcterms:W3CDTF">2019-10-17T03:32:08Z</dcterms:created>
  <dcterms:modified xsi:type="dcterms:W3CDTF">2019-10-23T18:00:52Z</dcterms:modified>
</cp:coreProperties>
</file>